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79" r:id="rId12"/>
    <p:sldId id="278" r:id="rId13"/>
    <p:sldId id="265" r:id="rId14"/>
    <p:sldId id="266" r:id="rId15"/>
    <p:sldId id="276" r:id="rId16"/>
    <p:sldId id="267" r:id="rId17"/>
    <p:sldId id="268" r:id="rId18"/>
    <p:sldId id="269" r:id="rId19"/>
    <p:sldId id="271" r:id="rId20"/>
    <p:sldId id="272" r:id="rId21"/>
    <p:sldId id="281" r:id="rId22"/>
    <p:sldId id="280" r:id="rId23"/>
    <p:sldId id="273" r:id="rId24"/>
    <p:sldId id="274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491" autoAdjust="0"/>
  </p:normalViewPr>
  <p:slideViewPr>
    <p:cSldViewPr snapToGrid="0">
      <p:cViewPr varScale="1">
        <p:scale>
          <a:sx n="47" d="100"/>
          <a:sy n="47" d="100"/>
        </p:scale>
        <p:origin x="13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cap="none" baseline="0" dirty="0"/>
              <a:t>UCF101 testing set</a:t>
            </a:r>
            <a:endParaRPr lang="zh-TW" cap="none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w/o cycle + motion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工作表1!$D$1:$D$4</c:f>
              <c:numCache>
                <c:formatCode>General</c:formatCode>
                <c:ptCount val="4"/>
                <c:pt idx="0">
                  <c:v>280000</c:v>
                </c:pt>
                <c:pt idx="1">
                  <c:v>28000</c:v>
                </c:pt>
                <c:pt idx="2">
                  <c:v>2800</c:v>
                </c:pt>
                <c:pt idx="3">
                  <c:v>280</c:v>
                </c:pt>
              </c:numCache>
            </c:numRef>
          </c:cat>
          <c:val>
            <c:numRef>
              <c:f>工作表1!$A$1:$A$4</c:f>
              <c:numCache>
                <c:formatCode>General</c:formatCode>
                <c:ptCount val="4"/>
                <c:pt idx="0">
                  <c:v>35.979999999999997</c:v>
                </c:pt>
                <c:pt idx="1">
                  <c:v>35.71</c:v>
                </c:pt>
                <c:pt idx="2">
                  <c:v>35.43</c:v>
                </c:pt>
                <c:pt idx="3">
                  <c:v>34.42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B0-40B4-AAFD-05FEE9C2222F}"/>
            </c:ext>
          </c:extLst>
        </c:ser>
        <c:ser>
          <c:idx val="1"/>
          <c:order val="1"/>
          <c:tx>
            <c:v>w/ cycle + motion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工作表1!$D$1:$D$4</c:f>
              <c:numCache>
                <c:formatCode>General</c:formatCode>
                <c:ptCount val="4"/>
                <c:pt idx="0">
                  <c:v>280000</c:v>
                </c:pt>
                <c:pt idx="1">
                  <c:v>28000</c:v>
                </c:pt>
                <c:pt idx="2">
                  <c:v>2800</c:v>
                </c:pt>
                <c:pt idx="3">
                  <c:v>280</c:v>
                </c:pt>
              </c:numCache>
            </c:numRef>
          </c:cat>
          <c:val>
            <c:numRef>
              <c:f>工作表1!$B$1:$B$4</c:f>
              <c:numCache>
                <c:formatCode>General</c:formatCode>
                <c:ptCount val="4"/>
                <c:pt idx="0">
                  <c:v>36.85</c:v>
                </c:pt>
                <c:pt idx="1">
                  <c:v>36.83</c:v>
                </c:pt>
                <c:pt idx="2">
                  <c:v>36.700000000000003</c:v>
                </c:pt>
                <c:pt idx="3">
                  <c:v>36.1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B0-40B4-AAFD-05FEE9C222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601216"/>
        <c:axId val="484601544"/>
      </c:lineChart>
      <c:catAx>
        <c:axId val="484601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cap="none" baseline="0" dirty="0"/>
                  <a:t>Data size (number of triplets)</a:t>
                </a:r>
                <a:endParaRPr lang="zh-TW" cap="none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484601544"/>
        <c:crosses val="autoZero"/>
        <c:auto val="1"/>
        <c:lblAlgn val="ctr"/>
        <c:lblOffset val="100"/>
        <c:noMultiLvlLbl val="0"/>
      </c:catAx>
      <c:valAx>
        <c:axId val="484601544"/>
        <c:scaling>
          <c:orientation val="minMax"/>
          <c:min val="3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cap="none" baseline="0" dirty="0"/>
                  <a:t>PSNR (dB)</a:t>
                </a:r>
                <a:endParaRPr lang="zh-TW" cap="none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48460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TW" cap="none" baseline="0" dirty="0"/>
              <a:t>V</a:t>
            </a:r>
            <a:r>
              <a:rPr lang="en-US" cap="none" baseline="0" dirty="0"/>
              <a:t>ideo: "See You Again"</a:t>
            </a:r>
            <a:endParaRPr lang="zh-TW" cap="none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w/o cycle + motion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工作表1!$D$1:$D$4</c:f>
              <c:numCache>
                <c:formatCode>General</c:formatCode>
                <c:ptCount val="4"/>
                <c:pt idx="0">
                  <c:v>280000</c:v>
                </c:pt>
                <c:pt idx="1">
                  <c:v>28000</c:v>
                </c:pt>
                <c:pt idx="2">
                  <c:v>2800</c:v>
                </c:pt>
                <c:pt idx="3">
                  <c:v>280</c:v>
                </c:pt>
              </c:numCache>
            </c:numRef>
          </c:cat>
          <c:val>
            <c:numRef>
              <c:f>工作表1!$A$8:$A$11</c:f>
              <c:numCache>
                <c:formatCode>General</c:formatCode>
                <c:ptCount val="4"/>
                <c:pt idx="0">
                  <c:v>39.69</c:v>
                </c:pt>
                <c:pt idx="1">
                  <c:v>39.159999999999997</c:v>
                </c:pt>
                <c:pt idx="2">
                  <c:v>38.18</c:v>
                </c:pt>
                <c:pt idx="3">
                  <c:v>35.75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0B-4B5F-B6B0-D89BB74D02E4}"/>
            </c:ext>
          </c:extLst>
        </c:ser>
        <c:ser>
          <c:idx val="1"/>
          <c:order val="1"/>
          <c:tx>
            <c:v>w/ cycle + motion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工作表1!$D$1:$D$4</c:f>
              <c:numCache>
                <c:formatCode>General</c:formatCode>
                <c:ptCount val="4"/>
                <c:pt idx="0">
                  <c:v>280000</c:v>
                </c:pt>
                <c:pt idx="1">
                  <c:v>28000</c:v>
                </c:pt>
                <c:pt idx="2">
                  <c:v>2800</c:v>
                </c:pt>
                <c:pt idx="3">
                  <c:v>280</c:v>
                </c:pt>
              </c:numCache>
            </c:numRef>
          </c:cat>
          <c:val>
            <c:numRef>
              <c:f>工作表1!$B$8:$B$11</c:f>
              <c:numCache>
                <c:formatCode>General</c:formatCode>
                <c:ptCount val="4"/>
                <c:pt idx="0">
                  <c:v>40.6</c:v>
                </c:pt>
                <c:pt idx="1">
                  <c:v>40.47</c:v>
                </c:pt>
                <c:pt idx="2">
                  <c:v>39.880000000000003</c:v>
                </c:pt>
                <c:pt idx="3">
                  <c:v>38.130000000000003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0B-4B5F-B6B0-D89BB74D02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441520"/>
        <c:axId val="594452672"/>
      </c:lineChart>
      <c:catAx>
        <c:axId val="59444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cap="none" baseline="0" dirty="0"/>
                  <a:t>Data size (number of triplets)</a:t>
                </a:r>
                <a:endParaRPr lang="zh-TW" cap="none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594452672"/>
        <c:crosses val="autoZero"/>
        <c:auto val="1"/>
        <c:lblAlgn val="ctr"/>
        <c:lblOffset val="100"/>
        <c:noMultiLvlLbl val="0"/>
      </c:catAx>
      <c:valAx>
        <c:axId val="594452672"/>
        <c:scaling>
          <c:orientation val="minMax"/>
          <c:max val="41"/>
          <c:min val="3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cap="none" baseline="0" dirty="0"/>
                  <a:t>PSNR (dB)</a:t>
                </a:r>
                <a:endParaRPr lang="zh-TW" cap="none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59444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808B2-FC96-4817-B939-6644020EEAEC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072A6-BAE0-4830-90C6-55DF65606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21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Hi</a:t>
            </a:r>
            <a:r>
              <a:rPr lang="en-US" altLang="zh-TW" baseline="0" dirty="0"/>
              <a:t> everyone</a:t>
            </a:r>
            <a:r>
              <a:rPr lang="en-US" altLang="zh-TW" dirty="0"/>
              <a:t>, I’m Yu-</a:t>
            </a:r>
            <a:r>
              <a:rPr lang="en-US" altLang="zh-TW" dirty="0" err="1"/>
              <a:t>Lun</a:t>
            </a:r>
            <a:r>
              <a:rPr lang="en-US" altLang="zh-TW" dirty="0"/>
              <a:t> Liu. It is my great</a:t>
            </a:r>
            <a:r>
              <a:rPr lang="en-US" altLang="zh-TW" baseline="0" dirty="0"/>
              <a:t> honor to be here and introduce</a:t>
            </a:r>
            <a:r>
              <a:rPr lang="en-US" altLang="zh-TW" dirty="0"/>
              <a:t> our</a:t>
            </a:r>
            <a:r>
              <a:rPr lang="en-US" altLang="zh-TW" baseline="0" dirty="0"/>
              <a:t> paper</a:t>
            </a:r>
            <a:r>
              <a:rPr lang="en-US" altLang="zh-TW" dirty="0"/>
              <a:t> “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Video Frame Interpolation using Cyclic Frame Generation</a:t>
            </a:r>
            <a:r>
              <a:rPr lang="en-US" altLang="zh-TW" dirty="0"/>
              <a:t>.” This is a joint work with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Yi-Tung Liao, Yen-Yu Lin and Yung-Yu Chuang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73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Given three consecutive frames,</a:t>
            </a:r>
            <a:r>
              <a:rPr lang="en-US" altLang="zh-TW" baseline="0" dirty="0"/>
              <a:t> </a:t>
            </a:r>
            <a:r>
              <a:rPr lang="en-US" altLang="zh-TW" dirty="0"/>
              <a:t>I0, I1, and I2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319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Here are the</a:t>
            </a:r>
            <a:r>
              <a:rPr lang="en-US" altLang="zh-TW" baseline="0" dirty="0"/>
              <a:t> interpolated frames, I_0.5^’ and I_1.5^’, produced by the powerful CNN-based method DVF.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205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shown in the yellow and blue boxes, the issues of artifacts and over-smoothed results are present in the interpolated frames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27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following, I give our solution to the two unfavorable issues.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a model that generates the interpolated frame by taking two consecutive frames as inputs.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interpolated frames are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oversmoothed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have artifacts, the reverse mapping is unlikely to be well performed by the same model.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Inspired by this observation, we implement forward-backward consistency by introducing the cycle consistency loss.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Specifically, the model maps the input frames to the interpolated frames, and then maps them back.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cycle consistency loss enforces the similarity between the input frames and the mapped-back frames.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967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method implements a two-stage training process.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network is built on the top of DVF.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first stage, DVF is pre-trained in the way developed in the original paper.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399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second stage, we duplicate the pre-trained model three times for introducing the cycle consistency loss.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598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a triplet (I0; I1; I2), the first two duplicated models respectively take (I0; I1) and (I1; I2) as inputs, and generate intermediate frames, I0.5’and I1.5’, which then serve as the input to the third duplicated model to produce the reconstructed I1, namely I1’’.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cycle consistency loss minimizes the difference between the input frames I1 and its reconstructed version I1’’.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learnable parameters of the baseline model and its three duplicated counterparts are shared.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second stage, the four shared-weight models are trained in an end-to-end manner.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449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cycle consistency loss, the issues of artifacts and over-smoothed results are greatly alleviated.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683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 for cycle consistency loss, we in this work introduce two components to enhance video frame interpolation.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(click)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one is motion linearity loss.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assume the time interval between two consecutive frames is short enough so that the motion is linear between the two frames.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assumption helps reduce the uncertainty of motion and alleviates approximation errors in most cases.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motion linearity assumption, the model pre-trained at the first stage generates flow fields with magnitudes twice as large as the duplicated models at the second stage.</a:t>
            </a:r>
            <a:endParaRPr lang="zh-TW" altLang="en-US" dirty="0"/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846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second component is edge-guided training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(click)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Interpolation on highly textured regions is difficult, so we add the edge information to the model input, and can improve frame interpolation by preserving the edge structure.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the CNN-based model, holistically-nested edge detection, to compute the edge maps to enrich the input to the network.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110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goal of video frame interpolation </a:t>
            </a:r>
            <a:r>
              <a:rPr lang="en-US" altLang="zh-TW" baseline="0" dirty="0"/>
              <a:t>is to increase the frame rates of videos.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It is often formulated to [CLICK] [CLICK] [CLICK] predict the intermediate frame between every two consecutive frames. 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572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evaluate the proposed components, we conduct ablation studies on the UCF101 testing set provided by DVF.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results indicate that the cycle consistency loss significantly improves the interpolation results by 0.82dB in PSNR.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motion linearity loss and edge guided training further bring performance gains of 0.14dB and 0.15dB, respectively.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039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shown in this challenging example, the synthesized frames have less visual artifacts and exhibit characteristics more similar to the original frames with the help of the introduced components.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921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cyclic frame generation method re-uses the generated frames as training data for the second-stage training. It can utilize the data more effectively.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conduct experiments to verify the point by varying the amount of training data.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clear that our method with cycle consistency loss maintains performance better with less training data.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825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UCF101 and a high-quality YouTube video, See You Again, our method outperforms two state-of-the-art methods, DVF and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SepConv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Middlebury dataset, we fine-tune our model using the training set provided by Middlebury, which contains only 168 frames.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model achieves the best average performance and owns the best records for 5 out of all 8 sequences.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Fine-tuning with 168 frames also shows that our approach performs well with little training data.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7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Here are</a:t>
            </a:r>
            <a:r>
              <a:rPr lang="en-US" altLang="zh-TW" baseline="0" dirty="0"/>
              <a:t> two videos interpolated by our method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495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 we conclude this work.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present a novel loss, the cycle consistency loss, which can be integrated into existing video frame interpolation methods and trained in an end-to-end manner.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resultant method synthesizes more plausible frames possessing similar characteristics with the original frames.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Additionally, we propose two extensions, motion linearity loss and edge guided training, to regularize the training procedure and further improve model performance.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proposed approach better utilizes the training data, not only enhancing the interpolation results, but also reaching better performance with less training data.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400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Thank you for your attention</a:t>
            </a:r>
            <a:r>
              <a:rPr lang="en-US" altLang="zh-TW" baseline="0" dirty="0"/>
              <a:t>.</a:t>
            </a:r>
          </a:p>
          <a:p>
            <a:r>
              <a:rPr lang="en-US" altLang="zh-TW" baseline="0" dirty="0"/>
              <a:t>We have released the source code at GitHub.</a:t>
            </a:r>
          </a:p>
          <a:p>
            <a:r>
              <a:rPr lang="en-US" altLang="zh-TW" baseline="0" dirty="0"/>
              <a:t>You are welcome to use our code. </a:t>
            </a:r>
          </a:p>
          <a:p>
            <a:r>
              <a:rPr lang="en-US" altLang="zh-TW" baseline="0" dirty="0"/>
              <a:t>Any feedback is appreciated.</a:t>
            </a:r>
          </a:p>
          <a:p>
            <a:endParaRPr lang="en-US" altLang="zh-TW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52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High-frame-rate videos with temporally coherent content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preferable, but acquiring such videos often requires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higher power consumption and more storage.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compromise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user experience and the acquiring cost,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a-DK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frame interpolation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drawn increasing attention.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aims at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upscaling video frame rates by synthesizing spatially and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temporally consistent intermediate frames.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7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Let’s first take a look at an interpolated video by our method. </a:t>
            </a:r>
          </a:p>
          <a:p>
            <a:r>
              <a:rPr lang="en-US" altLang="zh-TW" dirty="0"/>
              <a:t>The top shows the original video, and the eight times interpolated video by our method is given in the bottom.</a:t>
            </a:r>
          </a:p>
          <a:p>
            <a:r>
              <a:rPr lang="en-US" altLang="zh-TW" dirty="0"/>
              <a:t>As</a:t>
            </a:r>
            <a:r>
              <a:rPr lang="en-US" altLang="zh-TW" baseline="0" dirty="0"/>
              <a:t> can be seen, the interpolated video looks more temporally consistent.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82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/>
              <a:t>The literature of video frame interpolation can be divided into conventional methods and CNN-based methods.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09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Conventional methods usually rely on dense correspondences between consecutive frames via stereo matching or optical flow prediction.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correspondence estimation, these methods are computation-intensive and less efficient.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68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CNN-based methods for video frame interpolation rely on optical flow estimation such as using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FlowNet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these methods based on flow field prediction need training data in the form of dense correspondences, which are quite hard to annotate.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602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CNN-based methods directly estimate video frames, instead of dense correspondence.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they use ground-truth intermediate frames rather than dense correspondences.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these methods still suffer from blurred results and artifacts.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recent method, called Deep Voxel Flow or DVF for short, addresses the problem of blurred results by referring to coherent regions and employing a network layer regarding optical flow.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DVF makes the synthesized frames sharper, but the problem of artifacts still remains.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09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Here we show the examples of artifacts and over-smoothed results caused by CNN-based methods.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72A6-BAE0-4830-90C6-55DF65606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12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87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29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15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28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40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43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27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15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75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08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32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F84F6-340A-4259-A954-D8A001A01C14}" type="datetimeFigureOut">
              <a:rPr lang="zh-TW" altLang="en-US" smtClean="0"/>
              <a:t>2019/6/30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DDCD3-09C4-4C1E-B40F-AC90EE222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189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10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10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NULL"/><Relationship Id="rId5" Type="http://schemas.openxmlformats.org/officeDocument/2006/relationships/image" Target="../media/image28.png"/><Relationship Id="rId10" Type="http://schemas.openxmlformats.org/officeDocument/2006/relationships/image" Target="NULL"/><Relationship Id="rId4" Type="http://schemas.openxmlformats.org/officeDocument/2006/relationships/image" Target="../media/image27.png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30.png"/><Relationship Id="rId5" Type="http://schemas.openxmlformats.org/officeDocument/2006/relationships/image" Target="../media/image15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4" Type="http://schemas.openxmlformats.org/officeDocument/2006/relationships/image" Target="../media/image14.png"/><Relationship Id="rId9" Type="http://schemas.openxmlformats.org/officeDocument/2006/relationships/image" Target="../media/image310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3.avi"/><Relationship Id="rId7" Type="http://schemas.openxmlformats.org/officeDocument/2006/relationships/image" Target="../media/image4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hyperlink" Target="https://www.youtube.com/watch?v=XjwO9InuFJk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01BDCC-63A5-4CCB-A4E5-3C2793B64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Video Frame Interpolation using Cyclic Frame Generation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CE9BC7-C7CE-413B-B844-A47D0ADA0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Yu-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Yi-Tung Liao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Yen-Yu Lin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Yung-Yu Chuang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</a:p>
          <a:p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Sinica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Taiwan University    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MediaTek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ãacademia sinicaãçåçæå°çµæ">
            <a:extLst>
              <a:ext uri="{FF2B5EF4-FFF2-40B4-BE49-F238E27FC236}">
                <a16:creationId xmlns:a16="http://schemas.microsoft.com/office/drawing/2014/main" id="{3609C0D0-D052-4E35-8910-F1F7C6D8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0" y="1302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ãnational taiwan universityãçåçæå°çµæ">
            <a:extLst>
              <a:ext uri="{FF2B5EF4-FFF2-40B4-BE49-F238E27FC236}">
                <a16:creationId xmlns:a16="http://schemas.microsoft.com/office/drawing/2014/main" id="{BB547DF1-C42B-4E6F-B109-B7C4032D7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00" y="1296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ãmediatekãçåçæå°çµæ">
            <a:extLst>
              <a:ext uri="{FF2B5EF4-FFF2-40B4-BE49-F238E27FC236}">
                <a16:creationId xmlns:a16="http://schemas.microsoft.com/office/drawing/2014/main" id="{708CE2ED-2B51-437B-9E6C-1E7B605D5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00" y="579600"/>
            <a:ext cx="357352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ãAAAI 19ãçåçæå°çµæ">
            <a:extLst>
              <a:ext uri="{FF2B5EF4-FFF2-40B4-BE49-F238E27FC236}">
                <a16:creationId xmlns:a16="http://schemas.microsoft.com/office/drawing/2014/main" id="{BED46EBF-5C52-4848-866A-882C1235A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520" y="0"/>
            <a:ext cx="373248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3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81068D-4148-4374-9EC7-7092410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Methods for Intermediate Frame Prediction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6B6EB8-CD1A-45B9-948B-6D9633A5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problems: </a:t>
            </a:r>
            <a:r>
              <a:rPr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over-smoothed results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20CBAAC-E13E-4B63-A5B5-103B2E55C8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00" y="2529000"/>
            <a:ext cx="2400000" cy="18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21412FD-F6DB-415D-A609-B58CD15FCA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0" y="2529000"/>
            <a:ext cx="24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062FA3B-8EDB-4A80-8DE1-6D2AD83352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2529000"/>
            <a:ext cx="24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670A905-1A8E-4BA0-87D7-102D192CD649}"/>
                  </a:ext>
                </a:extLst>
              </p:cNvPr>
              <p:cNvSpPr txBox="1"/>
              <p:nvPr/>
            </p:nvSpPr>
            <p:spPr>
              <a:xfrm>
                <a:off x="2749311" y="4325437"/>
                <a:ext cx="23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670A905-1A8E-4BA0-87D7-102D192C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11" y="4325437"/>
                <a:ext cx="239681" cy="276999"/>
              </a:xfrm>
              <a:prstGeom prst="rect">
                <a:avLst/>
              </a:prstGeom>
              <a:blipFill>
                <a:blip r:embed="rId7"/>
                <a:stretch>
                  <a:fillRect l="-20513" r="-10256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787710-A038-4267-8FCC-3D2E9106C6EC}"/>
                  </a:ext>
                </a:extLst>
              </p:cNvPr>
              <p:cNvSpPr txBox="1"/>
              <p:nvPr/>
            </p:nvSpPr>
            <p:spPr>
              <a:xfrm>
                <a:off x="5978211" y="4325437"/>
                <a:ext cx="234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787710-A038-4267-8FCC-3D2E9106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11" y="4325437"/>
                <a:ext cx="234360" cy="276999"/>
              </a:xfrm>
              <a:prstGeom prst="rect">
                <a:avLst/>
              </a:prstGeom>
              <a:blipFill>
                <a:blip r:embed="rId8"/>
                <a:stretch>
                  <a:fillRect l="-23684" r="-7895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43F8AF9-260C-43EF-BB46-15E3872F5019}"/>
                  </a:ext>
                </a:extLst>
              </p:cNvPr>
              <p:cNvSpPr txBox="1"/>
              <p:nvPr/>
            </p:nvSpPr>
            <p:spPr>
              <a:xfrm>
                <a:off x="9201084" y="4325437"/>
                <a:ext cx="23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43F8AF9-260C-43EF-BB46-15E3872F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084" y="4325437"/>
                <a:ext cx="239681" cy="276999"/>
              </a:xfrm>
              <a:prstGeom prst="rect">
                <a:avLst/>
              </a:prstGeom>
              <a:blipFill>
                <a:blip r:embed="rId9"/>
                <a:stretch>
                  <a:fillRect l="-20000" r="-7500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45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81068D-4148-4374-9EC7-7092410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Methods for Intermediate Frame Prediction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6B6EB8-CD1A-45B9-948B-6D9633A5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problems: </a:t>
            </a:r>
            <a:r>
              <a:rPr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over-smoothed results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20CBAAC-E13E-4B63-A5B5-103B2E55C8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00" y="2529000"/>
            <a:ext cx="2400000" cy="18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21412FD-F6DB-415D-A609-B58CD15FCA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0" y="2529000"/>
            <a:ext cx="24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062FA3B-8EDB-4A80-8DE1-6D2AD83352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2529000"/>
            <a:ext cx="2400000" cy="180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8C647AE-BA90-48A7-92E2-BEE6E14E50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10" y="4602436"/>
            <a:ext cx="2400000" cy="180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81FB9B8-FBE6-4015-9337-745FB323D72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549" y="4602436"/>
            <a:ext cx="24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670A905-1A8E-4BA0-87D7-102D192CD649}"/>
                  </a:ext>
                </a:extLst>
              </p:cNvPr>
              <p:cNvSpPr txBox="1"/>
              <p:nvPr/>
            </p:nvSpPr>
            <p:spPr>
              <a:xfrm>
                <a:off x="2749311" y="4325437"/>
                <a:ext cx="23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670A905-1A8E-4BA0-87D7-102D192C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11" y="4325437"/>
                <a:ext cx="239681" cy="276999"/>
              </a:xfrm>
              <a:prstGeom prst="rect">
                <a:avLst/>
              </a:prstGeom>
              <a:blipFill>
                <a:blip r:embed="rId8"/>
                <a:stretch>
                  <a:fillRect l="-20513" r="-10256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787710-A038-4267-8FCC-3D2E9106C6EC}"/>
                  </a:ext>
                </a:extLst>
              </p:cNvPr>
              <p:cNvSpPr txBox="1"/>
              <p:nvPr/>
            </p:nvSpPr>
            <p:spPr>
              <a:xfrm>
                <a:off x="5978211" y="4325437"/>
                <a:ext cx="234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787710-A038-4267-8FCC-3D2E9106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11" y="4325437"/>
                <a:ext cx="234360" cy="276999"/>
              </a:xfrm>
              <a:prstGeom prst="rect">
                <a:avLst/>
              </a:prstGeom>
              <a:blipFill>
                <a:blip r:embed="rId9"/>
                <a:stretch>
                  <a:fillRect l="-23684" r="-7895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43F8AF9-260C-43EF-BB46-15E3872F5019}"/>
                  </a:ext>
                </a:extLst>
              </p:cNvPr>
              <p:cNvSpPr txBox="1"/>
              <p:nvPr/>
            </p:nvSpPr>
            <p:spPr>
              <a:xfrm>
                <a:off x="9201084" y="4325437"/>
                <a:ext cx="23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43F8AF9-260C-43EF-BB46-15E3872F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084" y="4325437"/>
                <a:ext cx="239681" cy="276999"/>
              </a:xfrm>
              <a:prstGeom prst="rect">
                <a:avLst/>
              </a:prstGeom>
              <a:blipFill>
                <a:blip r:embed="rId10"/>
                <a:stretch>
                  <a:fillRect l="-20000" r="-7500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A34FB8D-671E-499B-8225-ED07B213A00B}"/>
                  </a:ext>
                </a:extLst>
              </p:cNvPr>
              <p:cNvSpPr txBox="1"/>
              <p:nvPr/>
            </p:nvSpPr>
            <p:spPr>
              <a:xfrm>
                <a:off x="4297588" y="6398873"/>
                <a:ext cx="3727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A34FB8D-671E-499B-8225-ED07B213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588" y="6398873"/>
                <a:ext cx="372730" cy="276999"/>
              </a:xfrm>
              <a:prstGeom prst="rect">
                <a:avLst/>
              </a:prstGeom>
              <a:blipFill>
                <a:blip r:embed="rId11"/>
                <a:stretch>
                  <a:fillRect l="-14754" r="-6557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229E005-E04A-4AB8-8375-BD55163131CF}"/>
                  </a:ext>
                </a:extLst>
              </p:cNvPr>
              <p:cNvSpPr txBox="1"/>
              <p:nvPr/>
            </p:nvSpPr>
            <p:spPr>
              <a:xfrm>
                <a:off x="7526493" y="6398872"/>
                <a:ext cx="3674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229E005-E04A-4AB8-8375-BD5516313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493" y="6398872"/>
                <a:ext cx="367408" cy="276999"/>
              </a:xfrm>
              <a:prstGeom prst="rect">
                <a:avLst/>
              </a:prstGeom>
              <a:blipFill>
                <a:blip r:embed="rId12"/>
                <a:stretch>
                  <a:fillRect l="-15000" r="-6667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812786E5-D9D8-4A12-B837-9803585507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92" y="4598872"/>
            <a:ext cx="24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CB1456-2DAD-442B-97C0-A269E27F92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31" y="4602436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7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81068D-4148-4374-9EC7-7092410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Methods for Intermediate Frame Prediction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6B6EB8-CD1A-45B9-948B-6D9633A5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problems: </a:t>
            </a:r>
            <a:r>
              <a:rPr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over-smoothed results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20CBAAC-E13E-4B63-A5B5-103B2E55C8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00" y="2529000"/>
            <a:ext cx="2400000" cy="18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21412FD-F6DB-415D-A609-B58CD15FCA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0" y="2529000"/>
            <a:ext cx="24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062FA3B-8EDB-4A80-8DE1-6D2AD83352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2529000"/>
            <a:ext cx="2400000" cy="180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8C647AE-BA90-48A7-92E2-BEE6E14E50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10" y="4602436"/>
            <a:ext cx="2400000" cy="180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81FB9B8-FBE6-4015-9337-745FB323D72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549" y="4602436"/>
            <a:ext cx="24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670A905-1A8E-4BA0-87D7-102D192CD649}"/>
                  </a:ext>
                </a:extLst>
              </p:cNvPr>
              <p:cNvSpPr txBox="1"/>
              <p:nvPr/>
            </p:nvSpPr>
            <p:spPr>
              <a:xfrm>
                <a:off x="2749311" y="4325437"/>
                <a:ext cx="23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670A905-1A8E-4BA0-87D7-102D192C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11" y="4325437"/>
                <a:ext cx="239681" cy="276999"/>
              </a:xfrm>
              <a:prstGeom prst="rect">
                <a:avLst/>
              </a:prstGeom>
              <a:blipFill>
                <a:blip r:embed="rId8"/>
                <a:stretch>
                  <a:fillRect l="-20513" r="-10256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787710-A038-4267-8FCC-3D2E9106C6EC}"/>
                  </a:ext>
                </a:extLst>
              </p:cNvPr>
              <p:cNvSpPr txBox="1"/>
              <p:nvPr/>
            </p:nvSpPr>
            <p:spPr>
              <a:xfrm>
                <a:off x="5978211" y="4325437"/>
                <a:ext cx="234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787710-A038-4267-8FCC-3D2E9106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11" y="4325437"/>
                <a:ext cx="234360" cy="276999"/>
              </a:xfrm>
              <a:prstGeom prst="rect">
                <a:avLst/>
              </a:prstGeom>
              <a:blipFill>
                <a:blip r:embed="rId9"/>
                <a:stretch>
                  <a:fillRect l="-23684" r="-7895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43F8AF9-260C-43EF-BB46-15E3872F5019}"/>
                  </a:ext>
                </a:extLst>
              </p:cNvPr>
              <p:cNvSpPr txBox="1"/>
              <p:nvPr/>
            </p:nvSpPr>
            <p:spPr>
              <a:xfrm>
                <a:off x="9201084" y="4325437"/>
                <a:ext cx="23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43F8AF9-260C-43EF-BB46-15E3872F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084" y="4325437"/>
                <a:ext cx="239681" cy="276999"/>
              </a:xfrm>
              <a:prstGeom prst="rect">
                <a:avLst/>
              </a:prstGeom>
              <a:blipFill>
                <a:blip r:embed="rId10"/>
                <a:stretch>
                  <a:fillRect l="-20000" r="-7500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A34FB8D-671E-499B-8225-ED07B213A00B}"/>
                  </a:ext>
                </a:extLst>
              </p:cNvPr>
              <p:cNvSpPr txBox="1"/>
              <p:nvPr/>
            </p:nvSpPr>
            <p:spPr>
              <a:xfrm>
                <a:off x="4297588" y="6398873"/>
                <a:ext cx="3727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A34FB8D-671E-499B-8225-ED07B213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588" y="6398873"/>
                <a:ext cx="372730" cy="276999"/>
              </a:xfrm>
              <a:prstGeom prst="rect">
                <a:avLst/>
              </a:prstGeom>
              <a:blipFill>
                <a:blip r:embed="rId11"/>
                <a:stretch>
                  <a:fillRect l="-14754" r="-6557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229E005-E04A-4AB8-8375-BD55163131CF}"/>
                  </a:ext>
                </a:extLst>
              </p:cNvPr>
              <p:cNvSpPr txBox="1"/>
              <p:nvPr/>
            </p:nvSpPr>
            <p:spPr>
              <a:xfrm>
                <a:off x="7526493" y="6398872"/>
                <a:ext cx="3674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229E005-E04A-4AB8-8375-BD5516313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493" y="6398872"/>
                <a:ext cx="367408" cy="276999"/>
              </a:xfrm>
              <a:prstGeom prst="rect">
                <a:avLst/>
              </a:prstGeom>
              <a:blipFill>
                <a:blip r:embed="rId12"/>
                <a:stretch>
                  <a:fillRect l="-15000" r="-6667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74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D4FB0F-BF0E-4083-8F87-0167758B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idea: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Enforcing cycle consistency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064D76-5753-44F9-B3CD-3A469D78F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 Over-smoothed frames or frames with artifacts cannot well reconstruct the original frames 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551B682-3267-4E22-8A2A-767B592022D9}"/>
              </a:ext>
            </a:extLst>
          </p:cNvPr>
          <p:cNvGrpSpPr/>
          <p:nvPr/>
        </p:nvGrpSpPr>
        <p:grpSpPr>
          <a:xfrm>
            <a:off x="1971028" y="2691284"/>
            <a:ext cx="8387098" cy="3915683"/>
            <a:chOff x="3878180" y="3206234"/>
            <a:chExt cx="8235916" cy="375920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335D65D-9B78-4D7F-B55F-8BCA3238F218}"/>
                </a:ext>
              </a:extLst>
            </p:cNvPr>
            <p:cNvGrpSpPr/>
            <p:nvPr/>
          </p:nvGrpSpPr>
          <p:grpSpPr>
            <a:xfrm>
              <a:off x="4298424" y="3206234"/>
              <a:ext cx="1219200" cy="3759200"/>
              <a:chOff x="7709987" y="3539191"/>
              <a:chExt cx="1219200" cy="3759200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33762FF-911D-48BD-8391-A83C0AE2B74E}"/>
                  </a:ext>
                </a:extLst>
              </p:cNvPr>
              <p:cNvGrpSpPr/>
              <p:nvPr/>
            </p:nvGrpSpPr>
            <p:grpSpPr>
              <a:xfrm>
                <a:off x="7709987" y="3539191"/>
                <a:ext cx="1219200" cy="2489200"/>
                <a:chOff x="5172932" y="3411775"/>
                <a:chExt cx="1219200" cy="2489200"/>
              </a:xfrm>
            </p:grpSpPr>
            <p:pic>
              <p:nvPicPr>
                <p:cNvPr id="30" name="圖片 29">
                  <a:extLst>
                    <a:ext uri="{FF2B5EF4-FFF2-40B4-BE49-F238E27FC236}">
                      <a16:creationId xmlns:a16="http://schemas.microsoft.com/office/drawing/2014/main" id="{0314BCC0-4D91-4ECE-B2F0-531D95CA0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2932" y="3411775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31" name="圖片 30">
                  <a:extLst>
                    <a:ext uri="{FF2B5EF4-FFF2-40B4-BE49-F238E27FC236}">
                      <a16:creationId xmlns:a16="http://schemas.microsoft.com/office/drawing/2014/main" id="{CAE9B9D0-A348-4752-889A-EDA3C63B5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2932" y="4681775"/>
                  <a:ext cx="1219200" cy="1219200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</p:pic>
          </p:grpSp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28D6B431-6343-43E4-9364-8968CBC81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9987" y="6079191"/>
                <a:ext cx="1219200" cy="1219200"/>
              </a:xfrm>
              <a:prstGeom prst="rect">
                <a:avLst/>
              </a:prstGeom>
            </p:spPr>
          </p:pic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CB1F159-E0A5-41F6-B57D-A28A73275AD3}"/>
                </a:ext>
              </a:extLst>
            </p:cNvPr>
            <p:cNvSpPr/>
            <p:nvPr/>
          </p:nvSpPr>
          <p:spPr>
            <a:xfrm>
              <a:off x="5980648" y="3993634"/>
              <a:ext cx="9144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38" tIns="45718" rIns="91438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5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lang="zh-TW" altLang="en-US" sz="125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5027C30-F454-4D09-A4AC-661B18B81658}"/>
                </a:ext>
              </a:extLst>
            </p:cNvPr>
            <p:cNvSpPr/>
            <p:nvPr/>
          </p:nvSpPr>
          <p:spPr>
            <a:xfrm>
              <a:off x="5980648" y="5259941"/>
              <a:ext cx="9144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38" tIns="45718" rIns="91438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5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lang="zh-TW" altLang="en-US" sz="125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E7CE9E8F-AA43-419B-93F8-D4D3708A4BE2}"/>
                </a:ext>
              </a:extLst>
            </p:cNvPr>
            <p:cNvCxnSpPr>
              <a:cxnSpLocks/>
              <a:stCxn id="31" idx="3"/>
              <a:endCxn id="6" idx="1"/>
            </p:cNvCxnSpPr>
            <p:nvPr/>
          </p:nvCxnSpPr>
          <p:spPr>
            <a:xfrm flipV="1">
              <a:off x="5517624" y="4450834"/>
              <a:ext cx="463024" cy="635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接點: 肘形 8">
              <a:extLst>
                <a:ext uri="{FF2B5EF4-FFF2-40B4-BE49-F238E27FC236}">
                  <a16:creationId xmlns:a16="http://schemas.microsoft.com/office/drawing/2014/main" id="{9BC68858-837D-4346-B718-17C96EA2D831}"/>
                </a:ext>
              </a:extLst>
            </p:cNvPr>
            <p:cNvCxnSpPr>
              <a:cxnSpLocks/>
              <a:stCxn id="30" idx="3"/>
              <a:endCxn id="6" idx="1"/>
            </p:cNvCxnSpPr>
            <p:nvPr/>
          </p:nvCxnSpPr>
          <p:spPr>
            <a:xfrm>
              <a:off x="5517624" y="3815834"/>
              <a:ext cx="463024" cy="635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接點: 肘形 9">
              <a:extLst>
                <a:ext uri="{FF2B5EF4-FFF2-40B4-BE49-F238E27FC236}">
                  <a16:creationId xmlns:a16="http://schemas.microsoft.com/office/drawing/2014/main" id="{2B59DFCD-8214-42AF-A62B-732A8731CD22}"/>
                </a:ext>
              </a:extLst>
            </p:cNvPr>
            <p:cNvCxnSpPr>
              <a:cxnSpLocks/>
              <a:stCxn id="29" idx="3"/>
              <a:endCxn id="7" idx="1"/>
            </p:cNvCxnSpPr>
            <p:nvPr/>
          </p:nvCxnSpPr>
          <p:spPr>
            <a:xfrm flipV="1">
              <a:off x="5517624" y="5717141"/>
              <a:ext cx="463024" cy="63869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接點: 肘形 10">
              <a:extLst>
                <a:ext uri="{FF2B5EF4-FFF2-40B4-BE49-F238E27FC236}">
                  <a16:creationId xmlns:a16="http://schemas.microsoft.com/office/drawing/2014/main" id="{9A580F04-F1C6-46CD-A71B-05AD01D569E8}"/>
                </a:ext>
              </a:extLst>
            </p:cNvPr>
            <p:cNvCxnSpPr>
              <a:cxnSpLocks/>
              <a:stCxn id="31" idx="3"/>
              <a:endCxn id="7" idx="1"/>
            </p:cNvCxnSpPr>
            <p:nvPr/>
          </p:nvCxnSpPr>
          <p:spPr>
            <a:xfrm>
              <a:off x="5517624" y="5085834"/>
              <a:ext cx="463024" cy="63130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A1741C0-D764-4AE8-8A80-FF4C0F86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072" y="3841234"/>
              <a:ext cx="1219200" cy="1219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04CA853-7EC9-49AF-816A-616BB930F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072" y="5107541"/>
              <a:ext cx="1219200" cy="1219200"/>
            </a:xfrm>
            <a:prstGeom prst="rect">
              <a:avLst/>
            </a:prstGeom>
          </p:spPr>
        </p:pic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D504F64A-2CD8-4553-988E-43E473AA9C9E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6895048" y="4450834"/>
              <a:ext cx="46302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557A41BF-56A7-4024-ACE0-60D64A6D49E0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6895048" y="5717141"/>
              <a:ext cx="463024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B91F512-B6DE-4CC3-8DE3-959F42D81129}"/>
                </a:ext>
              </a:extLst>
            </p:cNvPr>
            <p:cNvSpPr/>
            <p:nvPr/>
          </p:nvSpPr>
          <p:spPr>
            <a:xfrm>
              <a:off x="9040296" y="4621248"/>
              <a:ext cx="9144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38" tIns="45718" rIns="91438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5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lang="zh-TW" altLang="en-US" sz="125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接點: 肘形 16">
              <a:extLst>
                <a:ext uri="{FF2B5EF4-FFF2-40B4-BE49-F238E27FC236}">
                  <a16:creationId xmlns:a16="http://schemas.microsoft.com/office/drawing/2014/main" id="{4A8505C8-FE0C-456F-BE69-B36BF7AD30D5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8577272" y="4450834"/>
              <a:ext cx="463024" cy="62761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F316BAC1-8CEC-4E13-A0FE-F3EB353B3867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 flipV="1">
              <a:off x="8577272" y="5078448"/>
              <a:ext cx="463024" cy="63869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889575F-87EE-4762-9C35-7E6E811E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7720" y="4468848"/>
              <a:ext cx="1219200" cy="12192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A849A180-B0AA-4C9F-AF4F-9ABC66E1238F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960520" y="5078448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4CA14516-70DF-4E5B-BD8C-BE26A9D20BA5}"/>
                    </a:ext>
                  </a:extLst>
                </p:cNvPr>
                <p:cNvSpPr txBox="1"/>
                <p:nvPr/>
              </p:nvSpPr>
              <p:spPr>
                <a:xfrm>
                  <a:off x="11640730" y="4876791"/>
                  <a:ext cx="473366" cy="3630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sz="1259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4CA14516-70DF-4E5B-BD8C-BE26A9D20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0730" y="4876791"/>
                  <a:ext cx="473366" cy="36306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F0CF8F90-41A7-49E3-81ED-60FD71DEDE42}"/>
                    </a:ext>
                  </a:extLst>
                </p:cNvPr>
                <p:cNvSpPr txBox="1"/>
                <p:nvPr/>
              </p:nvSpPr>
              <p:spPr>
                <a:xfrm>
                  <a:off x="7700087" y="3478071"/>
                  <a:ext cx="436783" cy="274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59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59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  <m:sup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sz="1259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F0CF8F90-41A7-49E3-81ED-60FD71DED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087" y="3478071"/>
                  <a:ext cx="436783" cy="2746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E4A00B9-7F52-4DD0-B9DB-1B8E27F2F149}"/>
                    </a:ext>
                  </a:extLst>
                </p:cNvPr>
                <p:cNvSpPr txBox="1"/>
                <p:nvPr/>
              </p:nvSpPr>
              <p:spPr>
                <a:xfrm>
                  <a:off x="7696605" y="6326743"/>
                  <a:ext cx="433132" cy="274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59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259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.5</m:t>
                            </m:r>
                          </m:sub>
                          <m:sup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sz="1259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E4A00B9-7F52-4DD0-B9DB-1B8E27F2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605" y="6326743"/>
                  <a:ext cx="433132" cy="2746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D4F8097-AC13-47B2-B26C-017B2359BEDD}"/>
                    </a:ext>
                  </a:extLst>
                </p:cNvPr>
                <p:cNvSpPr txBox="1"/>
                <p:nvPr/>
              </p:nvSpPr>
              <p:spPr>
                <a:xfrm>
                  <a:off x="3886449" y="3594902"/>
                  <a:ext cx="342338" cy="274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1259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B27F5CD8-ADD7-4264-80B3-2300CA98E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449" y="3594902"/>
                  <a:ext cx="342338" cy="27467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8CA311A8-05ED-45A3-87C3-7EB62A152501}"/>
                    </a:ext>
                  </a:extLst>
                </p:cNvPr>
                <p:cNvSpPr txBox="1"/>
                <p:nvPr/>
              </p:nvSpPr>
              <p:spPr>
                <a:xfrm>
                  <a:off x="3878181" y="4880084"/>
                  <a:ext cx="338685" cy="274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59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D5323317-A07E-44F7-9C31-571DAFF61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181" y="4880084"/>
                  <a:ext cx="338685" cy="2746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B90DC271-A6EC-4EB7-897D-652CB319D887}"/>
                    </a:ext>
                  </a:extLst>
                </p:cNvPr>
                <p:cNvSpPr txBox="1"/>
                <p:nvPr/>
              </p:nvSpPr>
              <p:spPr>
                <a:xfrm>
                  <a:off x="3886449" y="6168598"/>
                  <a:ext cx="342338" cy="274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5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259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59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7" name="文字方塊 176">
                  <a:extLst>
                    <a:ext uri="{FF2B5EF4-FFF2-40B4-BE49-F238E27FC236}">
                      <a16:creationId xmlns:a16="http://schemas.microsoft.com/office/drawing/2014/main" id="{4F1907D3-96D7-4D31-8A1D-69F45F8E5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449" y="6168598"/>
                  <a:ext cx="342338" cy="27467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接點: 肘形 26">
              <a:extLst>
                <a:ext uri="{FF2B5EF4-FFF2-40B4-BE49-F238E27FC236}">
                  <a16:creationId xmlns:a16="http://schemas.microsoft.com/office/drawing/2014/main" id="{972F8B08-18CB-4D3F-ADAD-949ABBDF021D}"/>
                </a:ext>
              </a:extLst>
            </p:cNvPr>
            <p:cNvCxnSpPr>
              <a:cxnSpLocks/>
              <a:stCxn id="25" idx="1"/>
              <a:endCxn id="19" idx="2"/>
            </p:cNvCxnSpPr>
            <p:nvPr/>
          </p:nvCxnSpPr>
          <p:spPr>
            <a:xfrm rot="10800000" flipH="1" flipV="1">
              <a:off x="3878180" y="5017419"/>
              <a:ext cx="7149139" cy="670628"/>
            </a:xfrm>
            <a:prstGeom prst="bentConnector4">
              <a:avLst>
                <a:gd name="adj1" fmla="val -3140"/>
                <a:gd name="adj2" fmla="val 308623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08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ABE47-B04D-478E-8CDA-9ECEF106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two-stage training procedure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672499-8E94-4A56-B496-2F3ADB8E7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method is developed upon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DVF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[Liu et al. ICCV’17]</a:t>
            </a:r>
          </a:p>
          <a:p>
            <a:endParaRPr lang="en-US" altLang="zh-TW" sz="105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1: Pre-train the DVF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E9160930-08E6-4464-9216-217BF78EF01C}"/>
              </a:ext>
            </a:extLst>
          </p:cNvPr>
          <p:cNvGrpSpPr/>
          <p:nvPr/>
        </p:nvGrpSpPr>
        <p:grpSpPr>
          <a:xfrm>
            <a:off x="2706895" y="3263845"/>
            <a:ext cx="7783573" cy="2593954"/>
            <a:chOff x="3218524" y="3271111"/>
            <a:chExt cx="7783573" cy="2593954"/>
          </a:xfrm>
        </p:grpSpPr>
        <p:pic>
          <p:nvPicPr>
            <p:cNvPr id="51" name="Screen Shot 2018-06-28 at 9.13.00 PM.png" descr="Screen Shot 2018-06-28 at 9.13.00 PM.png">
              <a:extLst>
                <a:ext uri="{FF2B5EF4-FFF2-40B4-BE49-F238E27FC236}">
                  <a16:creationId xmlns:a16="http://schemas.microsoft.com/office/drawing/2014/main" id="{6AE16DD3-CF43-4158-A022-685566D5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3597" y="3271111"/>
              <a:ext cx="3288500" cy="1521328"/>
            </a:xfrm>
            <a:prstGeom prst="rect">
              <a:avLst/>
            </a:prstGeom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</p:pic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BBC0DC18-FC8C-432F-9D79-20814AC40CF1}"/>
                </a:ext>
              </a:extLst>
            </p:cNvPr>
            <p:cNvSpPr/>
            <p:nvPr/>
          </p:nvSpPr>
          <p:spPr>
            <a:xfrm>
              <a:off x="3218524" y="3609101"/>
              <a:ext cx="1484980" cy="13655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44965821-0C35-4FCA-8CAF-2C9A686DE590}"/>
                </a:ext>
              </a:extLst>
            </p:cNvPr>
            <p:cNvCxnSpPr>
              <a:cxnSpLocks/>
              <a:stCxn id="52" idx="7"/>
              <a:endCxn id="51" idx="1"/>
            </p:cNvCxnSpPr>
            <p:nvPr/>
          </p:nvCxnSpPr>
          <p:spPr>
            <a:xfrm>
              <a:off x="4486034" y="3809076"/>
              <a:ext cx="3227563" cy="2226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群組">
              <a:extLst>
                <a:ext uri="{FF2B5EF4-FFF2-40B4-BE49-F238E27FC236}">
                  <a16:creationId xmlns:a16="http://schemas.microsoft.com/office/drawing/2014/main" id="{D9D39F2D-3602-4B87-8176-10F70DF0DBEE}"/>
                </a:ext>
              </a:extLst>
            </p:cNvPr>
            <p:cNvGrpSpPr/>
            <p:nvPr/>
          </p:nvGrpSpPr>
          <p:grpSpPr>
            <a:xfrm>
              <a:off x="7512242" y="4830810"/>
              <a:ext cx="3186988" cy="1034255"/>
              <a:chOff x="0" y="-121172"/>
              <a:chExt cx="4563138" cy="1669834"/>
            </a:xfrm>
          </p:grpSpPr>
          <p:sp>
            <p:nvSpPr>
              <p:cNvPr id="57" name="fully CNN">
                <a:extLst>
                  <a:ext uri="{FF2B5EF4-FFF2-40B4-BE49-F238E27FC236}">
                    <a16:creationId xmlns:a16="http://schemas.microsoft.com/office/drawing/2014/main" id="{26D46518-74E8-453D-82E6-98DE9B71C8D7}"/>
                  </a:ext>
                </a:extLst>
              </p:cNvPr>
              <p:cNvSpPr/>
              <p:nvPr/>
            </p:nvSpPr>
            <p:spPr>
              <a:xfrm>
                <a:off x="6278" y="-121172"/>
                <a:ext cx="4556860" cy="712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marL="915068" lvl="3" indent="-445168" algn="l">
                  <a:spcBef>
                    <a:spcPts val="1000"/>
                  </a:spcBef>
                  <a:buSzPct val="100000"/>
                  <a:buChar char="•"/>
                  <a:defRPr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rPr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</a:t>
                </a:r>
                <a:endParaRPr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encoder + decoder">
                <a:extLst>
                  <a:ext uri="{FF2B5EF4-FFF2-40B4-BE49-F238E27FC236}">
                    <a16:creationId xmlns:a16="http://schemas.microsoft.com/office/drawing/2014/main" id="{9F439BD3-45FF-4CC2-90F0-455F39C66B2F}"/>
                  </a:ext>
                </a:extLst>
              </p:cNvPr>
              <p:cNvSpPr/>
              <p:nvPr/>
            </p:nvSpPr>
            <p:spPr>
              <a:xfrm>
                <a:off x="0" y="365800"/>
                <a:ext cx="4547769" cy="712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marL="915068" lvl="3" indent="-445168" algn="l">
                  <a:spcBef>
                    <a:spcPts val="1000"/>
                  </a:spcBef>
                  <a:buSzPct val="100000"/>
                  <a:buChar char="•"/>
                  <a:defRPr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rPr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 + decoder</a:t>
                </a:r>
              </a:p>
            </p:txBody>
          </p:sp>
          <p:sp>
            <p:nvSpPr>
              <p:cNvPr id="59" name="skip connections">
                <a:extLst>
                  <a:ext uri="{FF2B5EF4-FFF2-40B4-BE49-F238E27FC236}">
                    <a16:creationId xmlns:a16="http://schemas.microsoft.com/office/drawing/2014/main" id="{CD661F5F-2A8A-4D68-8E85-F84F5DD02CE0}"/>
                  </a:ext>
                </a:extLst>
              </p:cNvPr>
              <p:cNvSpPr/>
              <p:nvPr/>
            </p:nvSpPr>
            <p:spPr>
              <a:xfrm>
                <a:off x="6991" y="836419"/>
                <a:ext cx="4190822" cy="712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marL="915068" lvl="3" indent="-445168" algn="l">
                  <a:spcBef>
                    <a:spcPts val="1000"/>
                  </a:spcBef>
                  <a:buSzPct val="100000"/>
                  <a:buChar char="•"/>
                  <a:defRPr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rPr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skip connections</a:t>
                </a:r>
              </a:p>
            </p:txBody>
          </p: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7A8B12E-D772-4F3C-A6B6-EB3FC4E62A78}"/>
              </a:ext>
            </a:extLst>
          </p:cNvPr>
          <p:cNvGrpSpPr/>
          <p:nvPr/>
        </p:nvGrpSpPr>
        <p:grpSpPr>
          <a:xfrm>
            <a:off x="1497497" y="3594155"/>
            <a:ext cx="4438800" cy="1691817"/>
            <a:chOff x="1497497" y="3594155"/>
            <a:chExt cx="4438800" cy="1691817"/>
          </a:xfrm>
        </p:grpSpPr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AA38DA5E-4C5D-4739-A11D-2BDA71277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7497" y="3594155"/>
              <a:ext cx="4438800" cy="1691817"/>
            </a:xfrm>
            <a:prstGeom prst="rect">
              <a:avLst/>
            </a:prstGeom>
            <a:ln w="38100">
              <a:solidFill>
                <a:schemeClr val="accent2"/>
              </a:solidFill>
              <a:prstDash val="dash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圓角 12">
                  <a:extLst>
                    <a:ext uri="{FF2B5EF4-FFF2-40B4-BE49-F238E27FC236}">
                      <a16:creationId xmlns:a16="http://schemas.microsoft.com/office/drawing/2014/main" id="{D2236E80-5CF7-447E-B709-FF5521819C50}"/>
                    </a:ext>
                  </a:extLst>
                </p:cNvPr>
                <p:cNvSpPr/>
                <p:nvPr/>
              </p:nvSpPr>
              <p:spPr>
                <a:xfrm>
                  <a:off x="4981213" y="4202474"/>
                  <a:ext cx="360000" cy="36000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: 圓角 12">
                  <a:extLst>
                    <a:ext uri="{FF2B5EF4-FFF2-40B4-BE49-F238E27FC236}">
                      <a16:creationId xmlns:a16="http://schemas.microsoft.com/office/drawing/2014/main" id="{D2236E80-5CF7-447E-B709-FF5521819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13" y="4202474"/>
                  <a:ext cx="360000" cy="360000"/>
                </a:xfrm>
                <a:prstGeom prst="roundRect">
                  <a:avLst/>
                </a:prstGeom>
                <a:blipFill>
                  <a:blip r:embed="rId5"/>
                  <a:stretch>
                    <a:fillRect l="-5085" b="-508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520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E7713964-6391-4E5B-AA40-B2D647C23D2D}"/>
              </a:ext>
            </a:extLst>
          </p:cNvPr>
          <p:cNvGrpSpPr/>
          <p:nvPr/>
        </p:nvGrpSpPr>
        <p:grpSpPr>
          <a:xfrm>
            <a:off x="1497497" y="3586579"/>
            <a:ext cx="4438800" cy="1691817"/>
            <a:chOff x="1497497" y="3594155"/>
            <a:chExt cx="4438800" cy="1691817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53FB3A1-4A1A-40FC-96A7-39A90E7E1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7497" y="3594155"/>
              <a:ext cx="4438800" cy="1691817"/>
            </a:xfrm>
            <a:prstGeom prst="rect">
              <a:avLst/>
            </a:prstGeom>
            <a:ln w="38100">
              <a:noFill/>
              <a:prstDash val="dash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: 圓角 16">
                  <a:extLst>
                    <a:ext uri="{FF2B5EF4-FFF2-40B4-BE49-F238E27FC236}">
                      <a16:creationId xmlns:a16="http://schemas.microsoft.com/office/drawing/2014/main" id="{35461990-65BC-447B-B8C3-7D4358BD17DD}"/>
                    </a:ext>
                  </a:extLst>
                </p:cNvPr>
                <p:cNvSpPr/>
                <p:nvPr/>
              </p:nvSpPr>
              <p:spPr>
                <a:xfrm>
                  <a:off x="4981213" y="4202474"/>
                  <a:ext cx="360000" cy="36000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: 圓角 16">
                  <a:extLst>
                    <a:ext uri="{FF2B5EF4-FFF2-40B4-BE49-F238E27FC236}">
                      <a16:creationId xmlns:a16="http://schemas.microsoft.com/office/drawing/2014/main" id="{35461990-65BC-447B-B8C3-7D4358BD17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13" y="4202474"/>
                  <a:ext cx="360000" cy="360000"/>
                </a:xfrm>
                <a:prstGeom prst="roundRect">
                  <a:avLst/>
                </a:prstGeom>
                <a:blipFill>
                  <a:blip r:embed="rId4"/>
                  <a:stretch>
                    <a:fillRect l="-5085" b="-508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83D61C3-CFDE-4C41-A5B2-BED8E40E4588}"/>
              </a:ext>
            </a:extLst>
          </p:cNvPr>
          <p:cNvGrpSpPr/>
          <p:nvPr/>
        </p:nvGrpSpPr>
        <p:grpSpPr>
          <a:xfrm>
            <a:off x="1497497" y="3601731"/>
            <a:ext cx="4438800" cy="1691817"/>
            <a:chOff x="1497497" y="3594155"/>
            <a:chExt cx="4438800" cy="169181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F13BB2-0C29-4AD3-8E15-45DB4071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7497" y="3594155"/>
              <a:ext cx="4438800" cy="1691817"/>
            </a:xfrm>
            <a:prstGeom prst="rect">
              <a:avLst/>
            </a:prstGeom>
            <a:ln w="38100">
              <a:noFill/>
              <a:prstDash val="dash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: 圓角 19">
                  <a:extLst>
                    <a:ext uri="{FF2B5EF4-FFF2-40B4-BE49-F238E27FC236}">
                      <a16:creationId xmlns:a16="http://schemas.microsoft.com/office/drawing/2014/main" id="{A910CE17-09F4-44B6-92DD-EBFD05E33C2B}"/>
                    </a:ext>
                  </a:extLst>
                </p:cNvPr>
                <p:cNvSpPr/>
                <p:nvPr/>
              </p:nvSpPr>
              <p:spPr>
                <a:xfrm>
                  <a:off x="4981213" y="4202474"/>
                  <a:ext cx="360000" cy="36000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矩形: 圓角 19">
                  <a:extLst>
                    <a:ext uri="{FF2B5EF4-FFF2-40B4-BE49-F238E27FC236}">
                      <a16:creationId xmlns:a16="http://schemas.microsoft.com/office/drawing/2014/main" id="{A910CE17-09F4-44B6-92DD-EBFD05E33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13" y="4202474"/>
                  <a:ext cx="360000" cy="360000"/>
                </a:xfrm>
                <a:prstGeom prst="roundRect">
                  <a:avLst/>
                </a:prstGeom>
                <a:blipFill>
                  <a:blip r:embed="rId5"/>
                  <a:stretch>
                    <a:fillRect l="-5085" b="-339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37D81-971A-4493-9CB0-4070E0B3F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2: Include the cycle consistency loss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the learned DVF three times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reconstruction error for cycle consistence checking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 all DVF models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61B6C51-BC7C-4E52-987F-76E6ED80F5F3}"/>
              </a:ext>
            </a:extLst>
          </p:cNvPr>
          <p:cNvGrpSpPr/>
          <p:nvPr/>
        </p:nvGrpSpPr>
        <p:grpSpPr>
          <a:xfrm>
            <a:off x="1497497" y="3594155"/>
            <a:ext cx="4438800" cy="1691817"/>
            <a:chOff x="1497497" y="3594155"/>
            <a:chExt cx="4438800" cy="169181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32E874F-DB9E-4C02-ABDE-9A2FD5F94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7497" y="3594155"/>
              <a:ext cx="4438800" cy="1691817"/>
            </a:xfrm>
            <a:prstGeom prst="rect">
              <a:avLst/>
            </a:prstGeom>
            <a:ln w="38100">
              <a:noFill/>
              <a:prstDash val="dash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: 圓角 13">
                  <a:extLst>
                    <a:ext uri="{FF2B5EF4-FFF2-40B4-BE49-F238E27FC236}">
                      <a16:creationId xmlns:a16="http://schemas.microsoft.com/office/drawing/2014/main" id="{479EB5C6-9BC1-40D0-AEDF-746B6B4DDCEF}"/>
                    </a:ext>
                  </a:extLst>
                </p:cNvPr>
                <p:cNvSpPr/>
                <p:nvPr/>
              </p:nvSpPr>
              <p:spPr>
                <a:xfrm>
                  <a:off x="4981213" y="4202474"/>
                  <a:ext cx="360000" cy="36000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: 圓角 13">
                  <a:extLst>
                    <a:ext uri="{FF2B5EF4-FFF2-40B4-BE49-F238E27FC236}">
                      <a16:creationId xmlns:a16="http://schemas.microsoft.com/office/drawing/2014/main" id="{479EB5C6-9BC1-40D0-AEDF-746B6B4DDC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13" y="4202474"/>
                  <a:ext cx="360000" cy="360000"/>
                </a:xfrm>
                <a:prstGeom prst="roundRect">
                  <a:avLst/>
                </a:prstGeom>
                <a:blipFill>
                  <a:blip r:embed="rId6"/>
                  <a:stretch>
                    <a:fillRect l="-5085" b="-508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9F1F412-FFCB-4A9E-8779-0DBF2FD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two-stage training procedure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88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29101 0.0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22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1082 -0.044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-22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10377 0.1407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F5266-3F29-4A5E-B435-358E2F78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two-stage training procedure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9D6082-6900-4776-A234-4699381A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2: Include the cycle consistency loss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the learned DVF three times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reconstruction error for cycle consistence checking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 all DVF models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A43391C5-C3E4-443A-9E6C-9A621B7E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600" y="3429000"/>
            <a:ext cx="5680800" cy="2531789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326903C5-8742-4ECB-A694-79E7CAF09E04}"/>
                  </a:ext>
                </a:extLst>
              </p:cNvPr>
              <p:cNvSpPr/>
              <p:nvPr/>
            </p:nvSpPr>
            <p:spPr>
              <a:xfrm>
                <a:off x="5952000" y="3904024"/>
                <a:ext cx="288000" cy="2880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  <m:sup>
                          <m: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326903C5-8742-4ECB-A694-79E7CAF09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000" y="3904024"/>
                <a:ext cx="288000" cy="288000"/>
              </a:xfrm>
              <a:prstGeom prst="roundRect">
                <a:avLst/>
              </a:prstGeom>
              <a:blipFill>
                <a:blip r:embed="rId4"/>
                <a:stretch>
                  <a:fillRect l="-18750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7FEE7D33-1FFC-49FC-84CE-3ED3A55FE48A}"/>
                  </a:ext>
                </a:extLst>
              </p:cNvPr>
              <p:cNvSpPr/>
              <p:nvPr/>
            </p:nvSpPr>
            <p:spPr>
              <a:xfrm>
                <a:off x="5952000" y="5205774"/>
                <a:ext cx="288000" cy="2880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</m:sub>
                        <m:sup>
                          <m: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7FEE7D33-1FFC-49FC-84CE-3ED3A55FE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000" y="5205774"/>
                <a:ext cx="288000" cy="288000"/>
              </a:xfrm>
              <a:prstGeom prst="roundRect">
                <a:avLst/>
              </a:prstGeom>
              <a:blipFill>
                <a:blip r:embed="rId5"/>
                <a:stretch>
                  <a:fillRect l="-1875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78E5EFE4-396D-4291-98AD-01B129C501F2}"/>
                  </a:ext>
                </a:extLst>
              </p:cNvPr>
              <p:cNvSpPr/>
              <p:nvPr/>
            </p:nvSpPr>
            <p:spPr>
              <a:xfrm>
                <a:off x="8193550" y="4550894"/>
                <a:ext cx="288000" cy="2880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TW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78E5EFE4-396D-4291-98AD-01B129C50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550" y="4550894"/>
                <a:ext cx="288000" cy="288000"/>
              </a:xfrm>
              <a:prstGeom prst="roundRect">
                <a:avLst/>
              </a:prstGeom>
              <a:blipFill>
                <a:blip r:embed="rId6"/>
                <a:stretch>
                  <a:fillRect l="-8511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31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A85AE08A-CF5E-4329-9078-2964B257CA08}"/>
              </a:ext>
            </a:extLst>
          </p:cNvPr>
          <p:cNvGrpSpPr/>
          <p:nvPr/>
        </p:nvGrpSpPr>
        <p:grpSpPr>
          <a:xfrm>
            <a:off x="1667100" y="255436"/>
            <a:ext cx="8857800" cy="6347128"/>
            <a:chOff x="1667100" y="395400"/>
            <a:chExt cx="8857800" cy="6347128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BE0F3913-E5CC-4E80-A335-EB163C03C268}"/>
                </a:ext>
              </a:extLst>
            </p:cNvPr>
            <p:cNvGrpSpPr/>
            <p:nvPr/>
          </p:nvGrpSpPr>
          <p:grpSpPr>
            <a:xfrm>
              <a:off x="1667100" y="395400"/>
              <a:ext cx="8857800" cy="4146872"/>
              <a:chOff x="1612672" y="395400"/>
              <a:chExt cx="8857800" cy="4146872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7B6D7BB-0A96-4F9E-8F58-2E168CCCB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0472" y="39540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79EADFCB-70A6-40FB-AB0F-B36262CAC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672" y="39540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86941537-3D95-41A5-8FBD-A77192E30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1572" y="395400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87D71105-4C1F-4462-84B2-648CAF96D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9482" y="2468836"/>
                <a:ext cx="2400000" cy="1800000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36477BF0-2212-4C8C-82D8-85E31339B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7121" y="2468836"/>
                <a:ext cx="2400000" cy="18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41880B47-8539-4ADB-AEBC-0AB25387AF7D}"/>
                      </a:ext>
                    </a:extLst>
                  </p:cNvPr>
                  <p:cNvSpPr txBox="1"/>
                  <p:nvPr/>
                </p:nvSpPr>
                <p:spPr>
                  <a:xfrm>
                    <a:off x="2694883" y="2191837"/>
                    <a:ext cx="2396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41880B47-8539-4ADB-AEBC-0AB25387A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4883" y="2191837"/>
                    <a:ext cx="23968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513" r="-1025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96CEBB01-FA12-412D-9EA9-0F7C040D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783" y="2191837"/>
                    <a:ext cx="2343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96CEBB01-FA12-412D-9EA9-0F7C040D02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783" y="2191837"/>
                    <a:ext cx="2343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684" r="-7895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2FA31B0A-7287-4A37-95F1-474BDCB795FF}"/>
                      </a:ext>
                    </a:extLst>
                  </p:cNvPr>
                  <p:cNvSpPr txBox="1"/>
                  <p:nvPr/>
                </p:nvSpPr>
                <p:spPr>
                  <a:xfrm>
                    <a:off x="9146656" y="2191837"/>
                    <a:ext cx="2396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2FA31B0A-7287-4A37-95F1-474BDCB795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6656" y="2191837"/>
                    <a:ext cx="239681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7500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D6D957BB-4FEA-4F87-8EA1-C7205FC0FF81}"/>
                      </a:ext>
                    </a:extLst>
                  </p:cNvPr>
                  <p:cNvSpPr txBox="1"/>
                  <p:nvPr/>
                </p:nvSpPr>
                <p:spPr>
                  <a:xfrm>
                    <a:off x="4243160" y="4265273"/>
                    <a:ext cx="3727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D6D957BB-4FEA-4F87-8EA1-C7205FC0FF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3160" y="4265273"/>
                    <a:ext cx="37273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754" r="-655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66AB9B42-52FA-4CE8-AF2C-1CDAD8A293F3}"/>
                      </a:ext>
                    </a:extLst>
                  </p:cNvPr>
                  <p:cNvSpPr txBox="1"/>
                  <p:nvPr/>
                </p:nvSpPr>
                <p:spPr>
                  <a:xfrm>
                    <a:off x="7472065" y="4265272"/>
                    <a:ext cx="3674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66AB9B42-52FA-4CE8-AF2C-1CDAD8A293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2065" y="4265272"/>
                    <a:ext cx="36740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000" r="-666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19BA129F-1EC7-4658-9C9F-8A5382A4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549" y="4662600"/>
              <a:ext cx="2400000" cy="180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6889447-50A2-47B5-A48B-2D6283E55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910" y="4662600"/>
              <a:ext cx="2400000" cy="180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CA76C069-2E5D-4EDD-B6E2-89CB18542E91}"/>
                    </a:ext>
                  </a:extLst>
                </p:cNvPr>
                <p:cNvSpPr txBox="1"/>
                <p:nvPr/>
              </p:nvSpPr>
              <p:spPr>
                <a:xfrm>
                  <a:off x="4297588" y="6465529"/>
                  <a:ext cx="3727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CA76C069-2E5D-4EDD-B6E2-89CB18542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588" y="6465529"/>
                  <a:ext cx="37273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4754" r="-6557" b="-2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F93CBCDB-6FD4-4D7E-AAE1-57F04B1E4365}"/>
                    </a:ext>
                  </a:extLst>
                </p:cNvPr>
                <p:cNvSpPr txBox="1"/>
                <p:nvPr/>
              </p:nvSpPr>
              <p:spPr>
                <a:xfrm>
                  <a:off x="7526493" y="6465528"/>
                  <a:ext cx="3674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1.5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F93CBCDB-6FD4-4D7E-AAE1-57F04B1E4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6493" y="6465528"/>
                  <a:ext cx="36740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5000" r="-6667" b="-2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AF7BEE0-98F9-4368-9D68-7BFED287B186}"/>
              </a:ext>
            </a:extLst>
          </p:cNvPr>
          <p:cNvSpPr txBox="1"/>
          <p:nvPr/>
        </p:nvSpPr>
        <p:spPr>
          <a:xfrm>
            <a:off x="982297" y="97077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F5B8166-73F4-42F5-AB6A-662E2096932F}"/>
              </a:ext>
            </a:extLst>
          </p:cNvPr>
          <p:cNvSpPr txBox="1"/>
          <p:nvPr/>
        </p:nvSpPr>
        <p:spPr>
          <a:xfrm>
            <a:off x="2635218" y="30442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DVF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5129070-4DB0-4375-9B76-9FA7FFA7C609}"/>
              </a:ext>
            </a:extLst>
          </p:cNvPr>
          <p:cNvSpPr txBox="1"/>
          <p:nvPr/>
        </p:nvSpPr>
        <p:spPr>
          <a:xfrm>
            <a:off x="1434569" y="5237970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DVF + Cycle loss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8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2A43CC-5ECE-4A8D-8656-D05BF501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2" name="圖片 391">
            <a:extLst>
              <a:ext uri="{FF2B5EF4-FFF2-40B4-BE49-F238E27FC236}">
                <a16:creationId xmlns:a16="http://schemas.microsoft.com/office/drawing/2014/main" id="{95843918-7BB5-45E6-9444-62A224967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00" y="1264665"/>
            <a:ext cx="8654400" cy="3426477"/>
          </a:xfrm>
          <a:prstGeom prst="rect">
            <a:avLst/>
          </a:prstGeom>
        </p:spPr>
      </p:pic>
      <p:grpSp>
        <p:nvGrpSpPr>
          <p:cNvPr id="399" name="群組 398">
            <a:extLst>
              <a:ext uri="{FF2B5EF4-FFF2-40B4-BE49-F238E27FC236}">
                <a16:creationId xmlns:a16="http://schemas.microsoft.com/office/drawing/2014/main" id="{76FF1413-46AB-4409-AB86-D427B64D39A9}"/>
              </a:ext>
            </a:extLst>
          </p:cNvPr>
          <p:cNvGrpSpPr/>
          <p:nvPr/>
        </p:nvGrpSpPr>
        <p:grpSpPr>
          <a:xfrm>
            <a:off x="2712000" y="1264665"/>
            <a:ext cx="6768000" cy="5188236"/>
            <a:chOff x="2712000" y="1264665"/>
            <a:chExt cx="6768000" cy="5188236"/>
          </a:xfrm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82D50EAF-DAD9-4E21-AAC2-A6A740B030F8}"/>
                </a:ext>
              </a:extLst>
            </p:cNvPr>
            <p:cNvSpPr/>
            <p:nvPr/>
          </p:nvSpPr>
          <p:spPr>
            <a:xfrm>
              <a:off x="2712000" y="4947004"/>
              <a:ext cx="6768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linearity loss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Assume that the interval between two frames is short enough so that the motion between them is linear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7" name="文字方塊 396">
                  <a:extLst>
                    <a:ext uri="{FF2B5EF4-FFF2-40B4-BE49-F238E27FC236}">
                      <a16:creationId xmlns:a16="http://schemas.microsoft.com/office/drawing/2014/main" id="{73B99A7F-B5D9-4EB1-AFC1-53C8B52D2FB0}"/>
                    </a:ext>
                  </a:extLst>
                </p:cNvPr>
                <p:cNvSpPr txBox="1"/>
                <p:nvPr/>
              </p:nvSpPr>
              <p:spPr>
                <a:xfrm>
                  <a:off x="4393450" y="5674033"/>
                  <a:ext cx="3405099" cy="7788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, 0→2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0.5→1.5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7" name="文字方塊 396">
                  <a:extLst>
                    <a:ext uri="{FF2B5EF4-FFF2-40B4-BE49-F238E27FC236}">
                      <a16:creationId xmlns:a16="http://schemas.microsoft.com/office/drawing/2014/main" id="{73B99A7F-B5D9-4EB1-AFC1-53C8B52D2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3450" y="5674033"/>
                  <a:ext cx="3405099" cy="7788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805CCBCD-8F41-439D-99EB-ABE29032FEC7}"/>
                </a:ext>
              </a:extLst>
            </p:cNvPr>
            <p:cNvSpPr/>
            <p:nvPr/>
          </p:nvSpPr>
          <p:spPr>
            <a:xfrm>
              <a:off x="6346371" y="1264665"/>
              <a:ext cx="1012372" cy="4260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42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2A43CC-5ECE-4A8D-8656-D05BF501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2" name="圖片 391">
            <a:extLst>
              <a:ext uri="{FF2B5EF4-FFF2-40B4-BE49-F238E27FC236}">
                <a16:creationId xmlns:a16="http://schemas.microsoft.com/office/drawing/2014/main" id="{95843918-7BB5-45E6-9444-62A224967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00" y="1264665"/>
            <a:ext cx="8654400" cy="342647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B97598B-2F30-4475-AC31-AE5339CDD454}"/>
              </a:ext>
            </a:extLst>
          </p:cNvPr>
          <p:cNvGrpSpPr/>
          <p:nvPr/>
        </p:nvGrpSpPr>
        <p:grpSpPr>
          <a:xfrm>
            <a:off x="1768800" y="1610384"/>
            <a:ext cx="7711200" cy="4259950"/>
            <a:chOff x="1768800" y="1610384"/>
            <a:chExt cx="7711200" cy="4259950"/>
          </a:xfrm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82D50EAF-DAD9-4E21-AAC2-A6A740B030F8}"/>
                </a:ext>
              </a:extLst>
            </p:cNvPr>
            <p:cNvSpPr/>
            <p:nvPr/>
          </p:nvSpPr>
          <p:spPr>
            <a:xfrm>
              <a:off x="2712000" y="4947004"/>
              <a:ext cx="67680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Edge-guided training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Interpolation on highly textured regions is difficult. Hence, the edge maps are added to the input for edge preserving.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5EB0898-8AB7-4574-9C3D-CE951CA63AB1}"/>
                </a:ext>
              </a:extLst>
            </p:cNvPr>
            <p:cNvSpPr/>
            <p:nvPr/>
          </p:nvSpPr>
          <p:spPr>
            <a:xfrm>
              <a:off x="1768800" y="2166127"/>
              <a:ext cx="943201" cy="9798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071A1A-73A4-424F-A40F-1CF349412D21}"/>
                </a:ext>
              </a:extLst>
            </p:cNvPr>
            <p:cNvSpPr/>
            <p:nvPr/>
          </p:nvSpPr>
          <p:spPr>
            <a:xfrm>
              <a:off x="5426400" y="1610384"/>
              <a:ext cx="943201" cy="9798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8FA3DC-330B-4FB7-8E94-4BABBE6BF323}"/>
                </a:ext>
              </a:extLst>
            </p:cNvPr>
            <p:cNvSpPr/>
            <p:nvPr/>
          </p:nvSpPr>
          <p:spPr>
            <a:xfrm>
              <a:off x="5426399" y="2700993"/>
              <a:ext cx="943201" cy="9798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523233-F286-4E26-9D3A-1AB0663A6F0E}"/>
                </a:ext>
              </a:extLst>
            </p:cNvPr>
            <p:cNvSpPr/>
            <p:nvPr/>
          </p:nvSpPr>
          <p:spPr>
            <a:xfrm>
              <a:off x="7538228" y="2100306"/>
              <a:ext cx="943201" cy="9798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3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14F3C-6FF4-4E55-A6A5-01C22CBA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Frame Interpolation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925D1A-8A0F-4808-934B-E48FC9A4D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interpolation produces videos of higher frame rates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predicts the intermediate frame between two consecutive frames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asted-image.png" descr="pasted-image.png">
            <a:extLst>
              <a:ext uri="{FF2B5EF4-FFF2-40B4-BE49-F238E27FC236}">
                <a16:creationId xmlns:a16="http://schemas.microsoft.com/office/drawing/2014/main" id="{B22D1D50-596D-478E-8B54-22C4CD5AB5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9260" y="3681409"/>
            <a:ext cx="3125391" cy="168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ng" descr="pasted-image.png">
            <a:extLst>
              <a:ext uri="{FF2B5EF4-FFF2-40B4-BE49-F238E27FC236}">
                <a16:creationId xmlns:a16="http://schemas.microsoft.com/office/drawing/2014/main" id="{95E66C05-F1D2-46C1-8F25-5E1A5E98CF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9260" y="3681409"/>
            <a:ext cx="3125392" cy="16894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Video 1x">
            <a:extLst>
              <a:ext uri="{FF2B5EF4-FFF2-40B4-BE49-F238E27FC236}">
                <a16:creationId xmlns:a16="http://schemas.microsoft.com/office/drawing/2014/main" id="{10F09BDF-62C7-4D78-AFD2-6865AFEAB58D}"/>
              </a:ext>
            </a:extLst>
          </p:cNvPr>
          <p:cNvSpPr/>
          <p:nvPr/>
        </p:nvSpPr>
        <p:spPr>
          <a:xfrm>
            <a:off x="1997840" y="3260244"/>
            <a:ext cx="911083" cy="3491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35719" tIns="35719" rIns="35719" bIns="35719" anchor="ctr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Video 1x</a:t>
            </a:r>
          </a:p>
        </p:txBody>
      </p:sp>
      <p:sp>
        <p:nvSpPr>
          <p:cNvPr id="41" name="Video 2x">
            <a:extLst>
              <a:ext uri="{FF2B5EF4-FFF2-40B4-BE49-F238E27FC236}">
                <a16:creationId xmlns:a16="http://schemas.microsoft.com/office/drawing/2014/main" id="{0F041F6B-13FF-49F9-8100-30CF779690A3}"/>
              </a:ext>
            </a:extLst>
          </p:cNvPr>
          <p:cNvSpPr/>
          <p:nvPr/>
        </p:nvSpPr>
        <p:spPr>
          <a:xfrm>
            <a:off x="1997840" y="3260244"/>
            <a:ext cx="911083" cy="3491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2x</a:t>
            </a: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04DE4D2F-74AC-483F-8960-F35713B7D385}"/>
              </a:ext>
            </a:extLst>
          </p:cNvPr>
          <p:cNvGrpSpPr/>
          <p:nvPr/>
        </p:nvGrpSpPr>
        <p:grpSpPr>
          <a:xfrm>
            <a:off x="3470904" y="2806355"/>
            <a:ext cx="6723257" cy="2226506"/>
            <a:chOff x="3470904" y="2806355"/>
            <a:chExt cx="6723257" cy="2226506"/>
          </a:xfrm>
        </p:grpSpPr>
        <p:pic>
          <p:nvPicPr>
            <p:cNvPr id="15" name="GT_20_motion_67.0_3.png" descr="GT_20_motion_67.0_3.png">
              <a:extLst>
                <a:ext uri="{FF2B5EF4-FFF2-40B4-BE49-F238E27FC236}">
                  <a16:creationId xmlns:a16="http://schemas.microsoft.com/office/drawing/2014/main" id="{7F526DB3-16B9-4C4A-8FD0-0D6339A1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1496" y="3796645"/>
              <a:ext cx="1312665" cy="10501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" name="群組">
              <a:extLst>
                <a:ext uri="{FF2B5EF4-FFF2-40B4-BE49-F238E27FC236}">
                  <a16:creationId xmlns:a16="http://schemas.microsoft.com/office/drawing/2014/main" id="{E5CDF874-FB7A-4CBA-80E3-1100997E24D7}"/>
                </a:ext>
              </a:extLst>
            </p:cNvPr>
            <p:cNvGrpSpPr/>
            <p:nvPr/>
          </p:nvGrpSpPr>
          <p:grpSpPr>
            <a:xfrm>
              <a:off x="6199866" y="3699269"/>
              <a:ext cx="3985263" cy="1333592"/>
              <a:chOff x="-7775" y="0"/>
              <a:chExt cx="5667924" cy="1896661"/>
            </a:xfrm>
          </p:grpSpPr>
          <p:pic>
            <p:nvPicPr>
              <p:cNvPr id="31" name="GT_18_large_motion_213.0_3.png" descr="GT_18_large_motion_213.0_3.png">
                <a:extLst>
                  <a:ext uri="{FF2B5EF4-FFF2-40B4-BE49-F238E27FC236}">
                    <a16:creationId xmlns:a16="http://schemas.microsoft.com/office/drawing/2014/main" id="{185E1720-A263-41BF-8A85-C71C78535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775" y="160178"/>
                <a:ext cx="1866901" cy="14935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" name="矩形">
                <a:extLst>
                  <a:ext uri="{FF2B5EF4-FFF2-40B4-BE49-F238E27FC236}">
                    <a16:creationId xmlns:a16="http://schemas.microsoft.com/office/drawing/2014/main" id="{5269344E-62F4-479E-88A9-122C25AAA36E}"/>
                  </a:ext>
                </a:extLst>
              </p:cNvPr>
              <p:cNvSpPr/>
              <p:nvPr/>
            </p:nvSpPr>
            <p:spPr>
              <a:xfrm>
                <a:off x="1994303" y="179970"/>
                <a:ext cx="1671543" cy="1453937"/>
              </a:xfrm>
              <a:prstGeom prst="rect">
                <a:avLst/>
              </a:prstGeom>
              <a:noFill/>
              <a:ln w="38100" cap="flat">
                <a:solidFill>
                  <a:srgbClr val="FF7E79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?">
                <a:extLst>
                  <a:ext uri="{FF2B5EF4-FFF2-40B4-BE49-F238E27FC236}">
                    <a16:creationId xmlns:a16="http://schemas.microsoft.com/office/drawing/2014/main" id="{0FD2653D-28D5-4204-B263-1849FECF967B}"/>
                  </a:ext>
                </a:extLst>
              </p:cNvPr>
              <p:cNvSpPr/>
              <p:nvPr/>
            </p:nvSpPr>
            <p:spPr>
              <a:xfrm>
                <a:off x="2694581" y="651006"/>
                <a:ext cx="270988" cy="5118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r>
                  <a:rPr sz="253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  <p:sp>
            <p:nvSpPr>
              <p:cNvPr id="34" name="矩形">
                <a:extLst>
                  <a:ext uri="{FF2B5EF4-FFF2-40B4-BE49-F238E27FC236}">
                    <a16:creationId xmlns:a16="http://schemas.microsoft.com/office/drawing/2014/main" id="{F55F7999-8705-4173-90A9-962856EBAB12}"/>
                  </a:ext>
                </a:extLst>
              </p:cNvPr>
              <p:cNvSpPr/>
              <p:nvPr/>
            </p:nvSpPr>
            <p:spPr>
              <a:xfrm>
                <a:off x="0" y="0"/>
                <a:ext cx="1851352" cy="1813878"/>
              </a:xfrm>
              <a:prstGeom prst="rect">
                <a:avLst/>
              </a:prstGeom>
              <a:noFill/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矩形">
                <a:extLst>
                  <a:ext uri="{FF2B5EF4-FFF2-40B4-BE49-F238E27FC236}">
                    <a16:creationId xmlns:a16="http://schemas.microsoft.com/office/drawing/2014/main" id="{8D248E99-1E08-47C7-86EC-722E51D7544A}"/>
                  </a:ext>
                </a:extLst>
              </p:cNvPr>
              <p:cNvSpPr/>
              <p:nvPr/>
            </p:nvSpPr>
            <p:spPr>
              <a:xfrm>
                <a:off x="3808796" y="0"/>
                <a:ext cx="1851353" cy="1813878"/>
              </a:xfrm>
              <a:prstGeom prst="rect">
                <a:avLst/>
              </a:prstGeom>
              <a:noFill/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橢圓形">
                <a:extLst>
                  <a:ext uri="{FF2B5EF4-FFF2-40B4-BE49-F238E27FC236}">
                    <a16:creationId xmlns:a16="http://schemas.microsoft.com/office/drawing/2014/main" id="{503F79C7-D70D-480D-80E6-419458763AE2}"/>
                  </a:ext>
                </a:extLst>
              </p:cNvPr>
              <p:cNvSpPr/>
              <p:nvPr/>
            </p:nvSpPr>
            <p:spPr>
              <a:xfrm>
                <a:off x="4779838" y="575241"/>
                <a:ext cx="774514" cy="1016401"/>
              </a:xfrm>
              <a:prstGeom prst="ellipse">
                <a:avLst/>
              </a:prstGeom>
              <a:noFill/>
              <a:ln w="25400" cap="flat">
                <a:solidFill>
                  <a:srgbClr val="FFFB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橢圓形">
                <a:extLst>
                  <a:ext uri="{FF2B5EF4-FFF2-40B4-BE49-F238E27FC236}">
                    <a16:creationId xmlns:a16="http://schemas.microsoft.com/office/drawing/2014/main" id="{4176D584-8658-4A7C-875E-0230A6212D73}"/>
                  </a:ext>
                </a:extLst>
              </p:cNvPr>
              <p:cNvSpPr/>
              <p:nvPr/>
            </p:nvSpPr>
            <p:spPr>
              <a:xfrm>
                <a:off x="298172" y="1285300"/>
                <a:ext cx="768784" cy="611361"/>
              </a:xfrm>
              <a:prstGeom prst="ellipse">
                <a:avLst/>
              </a:prstGeom>
              <a:noFill/>
              <a:ln w="25400" cap="flat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橢圓形">
                <a:extLst>
                  <a:ext uri="{FF2B5EF4-FFF2-40B4-BE49-F238E27FC236}">
                    <a16:creationId xmlns:a16="http://schemas.microsoft.com/office/drawing/2014/main" id="{EB387FB8-C458-4C3E-8AAC-304EEDB030CC}"/>
                  </a:ext>
                </a:extLst>
              </p:cNvPr>
              <p:cNvSpPr/>
              <p:nvPr/>
            </p:nvSpPr>
            <p:spPr>
              <a:xfrm>
                <a:off x="962539" y="587941"/>
                <a:ext cx="774514" cy="1016401"/>
              </a:xfrm>
              <a:prstGeom prst="ellipse">
                <a:avLst/>
              </a:prstGeom>
              <a:noFill/>
              <a:ln w="25400" cap="flat">
                <a:solidFill>
                  <a:srgbClr val="FFFB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橢圓形">
                <a:extLst>
                  <a:ext uri="{FF2B5EF4-FFF2-40B4-BE49-F238E27FC236}">
                    <a16:creationId xmlns:a16="http://schemas.microsoft.com/office/drawing/2014/main" id="{6E319D6D-3D34-438A-B106-F9376E2E8C4F}"/>
                  </a:ext>
                </a:extLst>
              </p:cNvPr>
              <p:cNvSpPr/>
              <p:nvPr/>
            </p:nvSpPr>
            <p:spPr>
              <a:xfrm>
                <a:off x="4122977" y="1285300"/>
                <a:ext cx="768784" cy="611361"/>
              </a:xfrm>
              <a:prstGeom prst="ellipse">
                <a:avLst/>
              </a:prstGeom>
              <a:noFill/>
              <a:ln w="25400" cap="flat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">
              <a:extLst>
                <a:ext uri="{FF2B5EF4-FFF2-40B4-BE49-F238E27FC236}">
                  <a16:creationId xmlns:a16="http://schemas.microsoft.com/office/drawing/2014/main" id="{615D2B13-2E1C-43AF-98D7-BFFF08DB0830}"/>
                </a:ext>
              </a:extLst>
            </p:cNvPr>
            <p:cNvGrpSpPr/>
            <p:nvPr/>
          </p:nvGrpSpPr>
          <p:grpSpPr>
            <a:xfrm>
              <a:off x="3470904" y="3466753"/>
              <a:ext cx="598810" cy="280572"/>
              <a:chOff x="-1" y="0"/>
              <a:chExt cx="851641" cy="399033"/>
            </a:xfrm>
          </p:grpSpPr>
          <p:sp>
            <p:nvSpPr>
              <p:cNvPr id="28" name="線條">
                <a:extLst>
                  <a:ext uri="{FF2B5EF4-FFF2-40B4-BE49-F238E27FC236}">
                    <a16:creationId xmlns:a16="http://schemas.microsoft.com/office/drawing/2014/main" id="{EA9769E0-2C80-4671-A5FF-6754D9FEE12B}"/>
                  </a:ext>
                </a:extLst>
              </p:cNvPr>
              <p:cNvSpPr/>
              <p:nvPr/>
            </p:nvSpPr>
            <p:spPr>
              <a:xfrm flipV="1">
                <a:off x="295" y="0"/>
                <a:ext cx="1" cy="39903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線條">
                <a:extLst>
                  <a:ext uri="{FF2B5EF4-FFF2-40B4-BE49-F238E27FC236}">
                    <a16:creationId xmlns:a16="http://schemas.microsoft.com/office/drawing/2014/main" id="{2F480CB7-9D95-4224-AC6C-9BB0E7ED99C2}"/>
                  </a:ext>
                </a:extLst>
              </p:cNvPr>
              <p:cNvSpPr/>
              <p:nvPr/>
            </p:nvSpPr>
            <p:spPr>
              <a:xfrm flipV="1">
                <a:off x="838644" y="0"/>
                <a:ext cx="1" cy="39903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線條">
                <a:extLst>
                  <a:ext uri="{FF2B5EF4-FFF2-40B4-BE49-F238E27FC236}">
                    <a16:creationId xmlns:a16="http://schemas.microsoft.com/office/drawing/2014/main" id="{6B4F9D0D-26D1-440C-B712-EE0E985ACD63}"/>
                  </a:ext>
                </a:extLst>
              </p:cNvPr>
              <p:cNvSpPr/>
              <p:nvPr/>
            </p:nvSpPr>
            <p:spPr>
              <a:xfrm flipH="1" flipV="1">
                <a:off x="-1" y="12676"/>
                <a:ext cx="851641" cy="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群組">
              <a:extLst>
                <a:ext uri="{FF2B5EF4-FFF2-40B4-BE49-F238E27FC236}">
                  <a16:creationId xmlns:a16="http://schemas.microsoft.com/office/drawing/2014/main" id="{16769F16-73C3-4CED-B1D7-DA69D509228F}"/>
                </a:ext>
              </a:extLst>
            </p:cNvPr>
            <p:cNvGrpSpPr/>
            <p:nvPr/>
          </p:nvGrpSpPr>
          <p:grpSpPr>
            <a:xfrm>
              <a:off x="3783488" y="2806355"/>
              <a:ext cx="4564278" cy="664072"/>
              <a:chOff x="-1" y="0"/>
              <a:chExt cx="6491414" cy="944456"/>
            </a:xfrm>
          </p:grpSpPr>
          <p:sp>
            <p:nvSpPr>
              <p:cNvPr id="25" name="線條">
                <a:extLst>
                  <a:ext uri="{FF2B5EF4-FFF2-40B4-BE49-F238E27FC236}">
                    <a16:creationId xmlns:a16="http://schemas.microsoft.com/office/drawing/2014/main" id="{FB81E773-F029-49A2-8480-F9A843442A34}"/>
                  </a:ext>
                </a:extLst>
              </p:cNvPr>
              <p:cNvSpPr/>
              <p:nvPr/>
            </p:nvSpPr>
            <p:spPr>
              <a:xfrm flipV="1">
                <a:off x="2249" y="0"/>
                <a:ext cx="1" cy="94445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線條">
                <a:extLst>
                  <a:ext uri="{FF2B5EF4-FFF2-40B4-BE49-F238E27FC236}">
                    <a16:creationId xmlns:a16="http://schemas.microsoft.com/office/drawing/2014/main" id="{98A802B3-FA2E-4DD8-8936-F4F4FC11BA6A}"/>
                  </a:ext>
                </a:extLst>
              </p:cNvPr>
              <p:cNvSpPr/>
              <p:nvPr/>
            </p:nvSpPr>
            <p:spPr>
              <a:xfrm flipV="1">
                <a:off x="6481259" y="12699"/>
                <a:ext cx="1" cy="48398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線條">
                <a:extLst>
                  <a:ext uri="{FF2B5EF4-FFF2-40B4-BE49-F238E27FC236}">
                    <a16:creationId xmlns:a16="http://schemas.microsoft.com/office/drawing/2014/main" id="{037A864F-556D-4134-95C7-EFDE0A24FF1D}"/>
                  </a:ext>
                </a:extLst>
              </p:cNvPr>
              <p:cNvSpPr/>
              <p:nvPr/>
            </p:nvSpPr>
            <p:spPr>
              <a:xfrm flipH="1" flipV="1">
                <a:off x="-1" y="17303"/>
                <a:ext cx="6491414" cy="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群組">
              <a:extLst>
                <a:ext uri="{FF2B5EF4-FFF2-40B4-BE49-F238E27FC236}">
                  <a16:creationId xmlns:a16="http://schemas.microsoft.com/office/drawing/2014/main" id="{93F54DCF-D904-44A0-829A-97A7EEE22EB1}"/>
                </a:ext>
              </a:extLst>
            </p:cNvPr>
            <p:cNvGrpSpPr/>
            <p:nvPr/>
          </p:nvGrpSpPr>
          <p:grpSpPr>
            <a:xfrm>
              <a:off x="6157132" y="3146648"/>
              <a:ext cx="4036940" cy="435425"/>
              <a:chOff x="-1" y="0"/>
              <a:chExt cx="5741423" cy="619269"/>
            </a:xfrm>
          </p:grpSpPr>
          <p:sp>
            <p:nvSpPr>
              <p:cNvPr id="22" name="線條">
                <a:extLst>
                  <a:ext uri="{FF2B5EF4-FFF2-40B4-BE49-F238E27FC236}">
                    <a16:creationId xmlns:a16="http://schemas.microsoft.com/office/drawing/2014/main" id="{CE5782F1-E77F-466F-9E53-A412575735CE}"/>
                  </a:ext>
                </a:extLst>
              </p:cNvPr>
              <p:cNvSpPr/>
              <p:nvPr/>
            </p:nvSpPr>
            <p:spPr>
              <a:xfrm flipV="1">
                <a:off x="1989" y="0"/>
                <a:ext cx="1" cy="6192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線條">
                <a:extLst>
                  <a:ext uri="{FF2B5EF4-FFF2-40B4-BE49-F238E27FC236}">
                    <a16:creationId xmlns:a16="http://schemas.microsoft.com/office/drawing/2014/main" id="{5F990269-C917-438A-9F10-22DD3558D92E}"/>
                  </a:ext>
                </a:extLst>
              </p:cNvPr>
              <p:cNvSpPr/>
              <p:nvPr/>
            </p:nvSpPr>
            <p:spPr>
              <a:xfrm flipV="1">
                <a:off x="5738565" y="0"/>
                <a:ext cx="1" cy="6192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線條">
                <a:extLst>
                  <a:ext uri="{FF2B5EF4-FFF2-40B4-BE49-F238E27FC236}">
                    <a16:creationId xmlns:a16="http://schemas.microsoft.com/office/drawing/2014/main" id="{9CE96973-683C-43D0-A74A-350E22EC8084}"/>
                  </a:ext>
                </a:extLst>
              </p:cNvPr>
              <p:cNvSpPr/>
              <p:nvPr/>
            </p:nvSpPr>
            <p:spPr>
              <a:xfrm flipH="1" flipV="1">
                <a:off x="-1" y="19672"/>
                <a:ext cx="5741423" cy="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" name="群組">
            <a:extLst>
              <a:ext uri="{FF2B5EF4-FFF2-40B4-BE49-F238E27FC236}">
                <a16:creationId xmlns:a16="http://schemas.microsoft.com/office/drawing/2014/main" id="{7B62E5D5-CAC1-45A7-BF46-36E6E12B1B2F}"/>
              </a:ext>
            </a:extLst>
          </p:cNvPr>
          <p:cNvGrpSpPr/>
          <p:nvPr/>
        </p:nvGrpSpPr>
        <p:grpSpPr>
          <a:xfrm>
            <a:off x="7528308" y="4905092"/>
            <a:ext cx="1312666" cy="1715597"/>
            <a:chOff x="-1" y="-2"/>
            <a:chExt cx="1866901" cy="2439959"/>
          </a:xfrm>
        </p:grpSpPr>
        <p:grpSp>
          <p:nvGrpSpPr>
            <p:cNvPr id="9" name="群組">
              <a:extLst>
                <a:ext uri="{FF2B5EF4-FFF2-40B4-BE49-F238E27FC236}">
                  <a16:creationId xmlns:a16="http://schemas.microsoft.com/office/drawing/2014/main" id="{58B43097-8B7D-441A-9FC6-1D1DE7613649}"/>
                </a:ext>
              </a:extLst>
            </p:cNvPr>
            <p:cNvGrpSpPr/>
            <p:nvPr/>
          </p:nvGrpSpPr>
          <p:grpSpPr>
            <a:xfrm>
              <a:off x="-1" y="-2"/>
              <a:ext cx="1866901" cy="2327686"/>
              <a:chOff x="-51" y="-1"/>
              <a:chExt cx="1866901" cy="2327685"/>
            </a:xfrm>
          </p:grpSpPr>
          <p:pic>
            <p:nvPicPr>
              <p:cNvPr id="11" name="GT_19_large_motion_186.0_3.png" descr="GT_19_large_motion_186.0_3.png">
                <a:extLst>
                  <a:ext uri="{FF2B5EF4-FFF2-40B4-BE49-F238E27FC236}">
                    <a16:creationId xmlns:a16="http://schemas.microsoft.com/office/drawing/2014/main" id="{2D6EBFF7-A4C1-4619-9ACA-EA1C7F821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1" y="673984"/>
                <a:ext cx="1866901" cy="14935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" name="箭頭">
                <a:extLst>
                  <a:ext uri="{FF2B5EF4-FFF2-40B4-BE49-F238E27FC236}">
                    <a16:creationId xmlns:a16="http://schemas.microsoft.com/office/drawing/2014/main" id="{23DABE22-2516-45EF-9709-8A50585FB24C}"/>
                  </a:ext>
                </a:extLst>
              </p:cNvPr>
              <p:cNvSpPr/>
              <p:nvPr/>
            </p:nvSpPr>
            <p:spPr>
              <a:xfrm rot="5400000">
                <a:off x="714272" y="60235"/>
                <a:ext cx="438255" cy="317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05" y="7344"/>
                    </a:moveTo>
                    <a:lnTo>
                      <a:pt x="9905" y="0"/>
                    </a:lnTo>
                    <a:lnTo>
                      <a:pt x="21600" y="10800"/>
                    </a:lnTo>
                    <a:lnTo>
                      <a:pt x="9905" y="21600"/>
                    </a:lnTo>
                    <a:lnTo>
                      <a:pt x="9905" y="14256"/>
                    </a:lnTo>
                    <a:lnTo>
                      <a:pt x="0" y="14256"/>
                    </a:lnTo>
                    <a:lnTo>
                      <a:pt x="0" y="7344"/>
                    </a:lnTo>
                    <a:close/>
                  </a:path>
                </a:pathLst>
              </a:custGeom>
              <a:solidFill>
                <a:srgbClr val="C825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形">
                <a:extLst>
                  <a:ext uri="{FF2B5EF4-FFF2-40B4-BE49-F238E27FC236}">
                    <a16:creationId xmlns:a16="http://schemas.microsoft.com/office/drawing/2014/main" id="{04B33FAB-2F1F-43C9-BC13-2EE197FC4B2D}"/>
                  </a:ext>
                </a:extLst>
              </p:cNvPr>
              <p:cNvSpPr/>
              <p:nvPr/>
            </p:nvSpPr>
            <p:spPr>
              <a:xfrm>
                <a:off x="981872" y="1125826"/>
                <a:ext cx="774514" cy="1016400"/>
              </a:xfrm>
              <a:prstGeom prst="ellipse">
                <a:avLst/>
              </a:prstGeom>
              <a:noFill/>
              <a:ln w="25400" cap="flat">
                <a:solidFill>
                  <a:srgbClr val="FFFB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">
                <a:extLst>
                  <a:ext uri="{FF2B5EF4-FFF2-40B4-BE49-F238E27FC236}">
                    <a16:creationId xmlns:a16="http://schemas.microsoft.com/office/drawing/2014/main" id="{A4E5C48C-5C83-4CA5-9B8F-8AF3CBF3C0C9}"/>
                  </a:ext>
                </a:extLst>
              </p:cNvPr>
              <p:cNvSpPr/>
              <p:nvPr/>
            </p:nvSpPr>
            <p:spPr>
              <a:xfrm>
                <a:off x="7723" y="513806"/>
                <a:ext cx="1851352" cy="1813878"/>
              </a:xfrm>
              <a:prstGeom prst="rect">
                <a:avLst/>
              </a:prstGeom>
              <a:noFill/>
              <a:ln w="25400" cap="flat">
                <a:solidFill>
                  <a:srgbClr val="FF7E79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  <a:cs typeface="Arial" charset="0"/>
                  </a:defRPr>
                </a:lvl9pPr>
              </a:lstStyle>
              <a:p>
                <a: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橢圓形">
              <a:extLst>
                <a:ext uri="{FF2B5EF4-FFF2-40B4-BE49-F238E27FC236}">
                  <a16:creationId xmlns:a16="http://schemas.microsoft.com/office/drawing/2014/main" id="{FE1EEA3C-533F-4765-90BF-83B034AD0177}"/>
                </a:ext>
              </a:extLst>
            </p:cNvPr>
            <p:cNvSpPr/>
            <p:nvPr/>
          </p:nvSpPr>
          <p:spPr>
            <a:xfrm>
              <a:off x="321720" y="1828596"/>
              <a:ext cx="768784" cy="611361"/>
            </a:xfrm>
            <a:prstGeom prst="ellipse">
              <a:avLst/>
            </a:prstGeom>
            <a:noFill/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9pPr>
            </a:lstStyle>
            <a:p>
              <a:pPr>
                <a:defRPr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84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3318EEC-4B1E-4D14-A386-305D2601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introduced components,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 consistency loss (Cycle)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linearity loss (Motion)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edge-guided training (Edge)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help video interpolation!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32C7C0-F0D3-447F-97F2-A62383E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results: Ablation studies on UCF dataset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AA57BF9-78AF-4840-B5F1-8299AF671F0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708275" y="3979863"/>
            <a:ext cx="7472363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34AA8439-BF16-43B2-8568-A0316D6FB8A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960688" y="6213475"/>
            <a:ext cx="6965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4FF6D011-17C2-4EC7-A076-AAF3B2D1C19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71675" y="1573213"/>
            <a:ext cx="89376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D4703E-31BF-46E6-B076-8DD1D0063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00" y="3528905"/>
            <a:ext cx="5934606" cy="22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3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3318EEC-4B1E-4D14-A386-305D2601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introduced components,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 consistency loss (Cycle)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linearity loss (Motion)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edge-guided training (Edge)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help video interpolation!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32C7C0-F0D3-447F-97F2-A62383E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results: Ablation studies on UCF dataset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AA57BF9-78AF-4840-B5F1-8299AF671F0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708275" y="3533548"/>
            <a:ext cx="7472363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34AA8439-BF16-43B2-8568-A0316D6FB8A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960688" y="5767160"/>
            <a:ext cx="6965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4FF6D011-17C2-4EC7-A076-AAF3B2D1C19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71675" y="1573213"/>
            <a:ext cx="89376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F64AF3B9-EAF8-4264-99A4-904E3D9B5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3323998"/>
            <a:ext cx="7477126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209F62C-F624-4AEB-8DAD-EDBBDF320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58545"/>
              </p:ext>
            </p:extLst>
          </p:nvPr>
        </p:nvGraphicFramePr>
        <p:xfrm>
          <a:off x="2357437" y="5497285"/>
          <a:ext cx="74771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161">
                  <a:extLst>
                    <a:ext uri="{9D8B030D-6E8A-4147-A177-3AD203B41FA5}">
                      <a16:colId xmlns:a16="http://schemas.microsoft.com/office/drawing/2014/main" val="359104244"/>
                    </a:ext>
                  </a:extLst>
                </a:gridCol>
                <a:gridCol w="1068161">
                  <a:extLst>
                    <a:ext uri="{9D8B030D-6E8A-4147-A177-3AD203B41FA5}">
                      <a16:colId xmlns:a16="http://schemas.microsoft.com/office/drawing/2014/main" val="709420947"/>
                    </a:ext>
                  </a:extLst>
                </a:gridCol>
                <a:gridCol w="1068161">
                  <a:extLst>
                    <a:ext uri="{9D8B030D-6E8A-4147-A177-3AD203B41FA5}">
                      <a16:colId xmlns:a16="http://schemas.microsoft.com/office/drawing/2014/main" val="1471107531"/>
                    </a:ext>
                  </a:extLst>
                </a:gridCol>
                <a:gridCol w="1068161">
                  <a:extLst>
                    <a:ext uri="{9D8B030D-6E8A-4147-A177-3AD203B41FA5}">
                      <a16:colId xmlns:a16="http://schemas.microsoft.com/office/drawing/2014/main" val="3193254710"/>
                    </a:ext>
                  </a:extLst>
                </a:gridCol>
                <a:gridCol w="1068161">
                  <a:extLst>
                    <a:ext uri="{9D8B030D-6E8A-4147-A177-3AD203B41FA5}">
                      <a16:colId xmlns:a16="http://schemas.microsoft.com/office/drawing/2014/main" val="4169886755"/>
                    </a:ext>
                  </a:extLst>
                </a:gridCol>
                <a:gridCol w="1068161">
                  <a:extLst>
                    <a:ext uri="{9D8B030D-6E8A-4147-A177-3AD203B41FA5}">
                      <a16:colId xmlns:a16="http://schemas.microsoft.com/office/drawing/2014/main" val="567892294"/>
                    </a:ext>
                  </a:extLst>
                </a:gridCol>
                <a:gridCol w="1068161">
                  <a:extLst>
                    <a:ext uri="{9D8B030D-6E8A-4147-A177-3AD203B41FA5}">
                      <a16:colId xmlns:a16="http://schemas.microsoft.com/office/drawing/2014/main" val="3001685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zh-TW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</a:p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  <a:endParaRPr lang="zh-TW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</a:p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(DVF)</a:t>
                      </a:r>
                      <a:endParaRPr lang="zh-TW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</a:p>
                    <a:p>
                      <a:pPr algn="ctr"/>
                      <a:r>
                        <a:rPr lang="en-US" altLang="zh-TW" b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Cycle</a:t>
                      </a:r>
                      <a:endParaRPr lang="zh-TW" altLang="en-US" b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(d)</a:t>
                      </a:r>
                    </a:p>
                    <a:p>
                      <a:pPr algn="ctr"/>
                      <a:r>
                        <a:rPr lang="en-US" altLang="zh-TW" b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Cycle</a:t>
                      </a:r>
                    </a:p>
                    <a:p>
                      <a:pPr algn="ctr"/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Motion</a:t>
                      </a:r>
                      <a:endParaRPr lang="zh-TW" altLang="en-US" b="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(e)</a:t>
                      </a:r>
                    </a:p>
                    <a:p>
                      <a:pPr algn="ctr"/>
                      <a:r>
                        <a:rPr lang="en-US" altLang="zh-TW" b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Cycle</a:t>
                      </a:r>
                    </a:p>
                    <a:p>
                      <a:pPr algn="ctr"/>
                      <a:r>
                        <a:rPr lang="en-US" altLang="zh-TW" b="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Edge</a:t>
                      </a:r>
                      <a:endParaRPr lang="zh-TW" altLang="en-US" b="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(f)</a:t>
                      </a:r>
                    </a:p>
                    <a:p>
                      <a:pPr algn="ctr"/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model</a:t>
                      </a:r>
                      <a:endParaRPr lang="zh-TW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026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365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559E7C58-85A6-4FC4-9AEF-17A44A8B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 consistency loss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the robustness to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 training data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32C7C0-F0D3-447F-97F2-A62383E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results: Ablation studies on UCF dataset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AA57BF9-78AF-4840-B5F1-8299AF671F0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708275" y="3979863"/>
            <a:ext cx="7472363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4FF6D011-17C2-4EC7-A076-AAF3B2D1C19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71675" y="1573213"/>
            <a:ext cx="89376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273C22-A487-4FEA-8547-909A6D8C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2390719"/>
            <a:ext cx="4686300" cy="146685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67439F2-4A0E-41F5-B44B-7B7AFC088218}"/>
              </a:ext>
            </a:extLst>
          </p:cNvPr>
          <p:cNvGrpSpPr/>
          <p:nvPr/>
        </p:nvGrpSpPr>
        <p:grpSpPr>
          <a:xfrm>
            <a:off x="1524000" y="3974758"/>
            <a:ext cx="9144000" cy="2743200"/>
            <a:chOff x="517525" y="252413"/>
            <a:chExt cx="9144000" cy="2743200"/>
          </a:xfrm>
        </p:grpSpPr>
        <p:graphicFrame>
          <p:nvGraphicFramePr>
            <p:cNvPr id="12" name="圖表 11">
              <a:extLst>
                <a:ext uri="{FF2B5EF4-FFF2-40B4-BE49-F238E27FC236}">
                  <a16:creationId xmlns:a16="http://schemas.microsoft.com/office/drawing/2014/main" id="{0AD82E96-1237-4D11-8A65-1984A00C99D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93069905"/>
                </p:ext>
              </p:extLst>
            </p:nvPr>
          </p:nvGraphicFramePr>
          <p:xfrm>
            <a:off x="517525" y="252413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4" name="圖表 13">
              <a:extLst>
                <a:ext uri="{FF2B5EF4-FFF2-40B4-BE49-F238E27FC236}">
                  <a16:creationId xmlns:a16="http://schemas.microsoft.com/office/drawing/2014/main" id="{FFB64E7A-3889-4536-8CFE-A0E4E5EC8D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50135052"/>
                </p:ext>
              </p:extLst>
            </p:nvPr>
          </p:nvGraphicFramePr>
          <p:xfrm>
            <a:off x="5089525" y="252413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3329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9CC79E-A1BD-4F76-8C38-BA64D97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results: Comparison with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SoTA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7FF671-D19B-4B1E-B2B8-7AC32FB27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UCF-101 dataset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high-quality video </a:t>
            </a:r>
            <a:r>
              <a:rPr lang="en-US" altLang="zh-TW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You Again</a:t>
            </a:r>
          </a:p>
          <a:p>
            <a:endParaRPr lang="en-US" altLang="zh-TW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Middlebury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D77063-11DD-4BF7-ABBC-A4EF0219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2647317"/>
            <a:ext cx="4514850" cy="13430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64A3EA-D47D-41FD-AAD4-A602F370B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" y="4888279"/>
            <a:ext cx="116109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4C7679-D702-4C47-B84A-DA7747C1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results: Demo videos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7AB1A8A-D605-4023-AD12-76D6496E1F72}"/>
              </a:ext>
            </a:extLst>
          </p:cNvPr>
          <p:cNvGrpSpPr/>
          <p:nvPr/>
        </p:nvGrpSpPr>
        <p:grpSpPr>
          <a:xfrm>
            <a:off x="1958016" y="1690688"/>
            <a:ext cx="8275967" cy="4125887"/>
            <a:chOff x="1958016" y="1366056"/>
            <a:chExt cx="8275967" cy="412588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7352469-DB7A-4C4D-A7B7-2A030D107D13}"/>
                </a:ext>
              </a:extLst>
            </p:cNvPr>
            <p:cNvGrpSpPr/>
            <p:nvPr/>
          </p:nvGrpSpPr>
          <p:grpSpPr>
            <a:xfrm>
              <a:off x="1958016" y="1366056"/>
              <a:ext cx="8275967" cy="4125887"/>
              <a:chOff x="400489" y="1628799"/>
              <a:chExt cx="8275967" cy="4125887"/>
            </a:xfrm>
          </p:grpSpPr>
          <p:pic>
            <p:nvPicPr>
              <p:cNvPr id="6" name="Kart">
                <a:hlinkClick r:id="" action="ppaction://media"/>
                <a:extLst>
                  <a:ext uri="{FF2B5EF4-FFF2-40B4-BE49-F238E27FC236}">
                    <a16:creationId xmlns:a16="http://schemas.microsoft.com/office/drawing/2014/main" id="{CE778BCD-A6BD-4E39-A4C0-C7E8C9BABA8C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400489" y="1628799"/>
                <a:ext cx="3667455" cy="4125887"/>
              </a:xfrm>
              <a:prstGeom prst="rect">
                <a:avLst/>
              </a:prstGeom>
            </p:spPr>
          </p:pic>
          <p:pic>
            <p:nvPicPr>
              <p:cNvPr id="7" name="Salsa">
                <a:hlinkClick r:id="" action="ppaction://media"/>
                <a:extLst>
                  <a:ext uri="{FF2B5EF4-FFF2-40B4-BE49-F238E27FC236}">
                    <a16:creationId xmlns:a16="http://schemas.microsoft.com/office/drawing/2014/main" id="{54A85851-95E3-45E2-953B-5CEA06A2A3CD}"/>
                  </a:ext>
                </a:extLst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5009001" y="1628799"/>
                <a:ext cx="3667455" cy="4125887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1A0B603-0575-4526-A68E-CBB7C170ED6C}"/>
                </a:ext>
              </a:extLst>
            </p:cNvPr>
            <p:cNvGrpSpPr/>
            <p:nvPr/>
          </p:nvGrpSpPr>
          <p:grpSpPr>
            <a:xfrm>
              <a:off x="4996640" y="2205445"/>
              <a:ext cx="2198721" cy="2447111"/>
              <a:chOff x="4996639" y="2684647"/>
              <a:chExt cx="2198721" cy="2447111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54606A-D72C-4E9B-8BCC-D3C6CF35B430}"/>
                  </a:ext>
                </a:extLst>
              </p:cNvPr>
              <p:cNvSpPr txBox="1"/>
              <p:nvPr/>
            </p:nvSpPr>
            <p:spPr>
              <a:xfrm>
                <a:off x="4996639" y="2684647"/>
                <a:ext cx="21602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2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1X</a:t>
                </a:r>
                <a:endParaRPr lang="zh-TW" altLang="en-US" sz="2200" b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E374410-F5E7-4847-8F77-51FDB7A2D408}"/>
                  </a:ext>
                </a:extLst>
              </p:cNvPr>
              <p:cNvSpPr txBox="1"/>
              <p:nvPr/>
            </p:nvSpPr>
            <p:spPr>
              <a:xfrm>
                <a:off x="5035120" y="4700871"/>
                <a:ext cx="21602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2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8X</a:t>
                </a:r>
                <a:endParaRPr lang="zh-TW" altLang="en-US" sz="22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277960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857CF-293A-4070-BFBF-98F704B3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2C9F5B-259B-48D4-AF89-AEFF4A30E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3077" cy="4351338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present a novel loss,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 consistency loss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integrated into video frame interpolation and trained end-to-end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 more plausible frames possessing similar characteristics with the original frames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make two extensions,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linearity loss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guided training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Regularize the training procedure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performance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approach better utilizes the training data, not only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the interpolation results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also reaching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performance with less training data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91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421923"/>
            <a:ext cx="9144000" cy="1088039"/>
          </a:xfrm>
        </p:spPr>
        <p:txBody>
          <a:bodyPr>
            <a:normAutofit/>
          </a:bodyPr>
          <a:lstStyle/>
          <a:p>
            <a:r>
              <a:rPr lang="en-US" altLang="zh-TW" dirty="0"/>
              <a:t>Thank You for </a:t>
            </a:r>
            <a:r>
              <a:rPr lang="en-US" altLang="zh-TW"/>
              <a:t>Listening!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5189837"/>
            <a:ext cx="9144000" cy="1062682"/>
          </a:xfrm>
        </p:spPr>
        <p:txBody>
          <a:bodyPr>
            <a:normAutofit/>
          </a:bodyPr>
          <a:lstStyle/>
          <a:p>
            <a:r>
              <a:rPr lang="en-US" altLang="zh-TW" dirty="0"/>
              <a:t>Yu-</a:t>
            </a:r>
            <a:r>
              <a:rPr lang="en-US" altLang="zh-TW" dirty="0" err="1"/>
              <a:t>Lun</a:t>
            </a:r>
            <a:r>
              <a:rPr lang="en-US" altLang="zh-TW" dirty="0"/>
              <a:t> Liu </a:t>
            </a:r>
          </a:p>
          <a:p>
            <a:r>
              <a:rPr lang="en-US" altLang="zh-TW" dirty="0"/>
              <a:t>Email: yulunliu@cmlab.csie.ntu.edu.tw</a:t>
            </a:r>
            <a:endParaRPr lang="zh-TW" alt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528116" y="3834713"/>
            <a:ext cx="9144000" cy="539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000" b="1" dirty="0"/>
              <a:t>Sour code available at https://github.com/alex04072000/CyclicGen</a:t>
            </a:r>
          </a:p>
        </p:txBody>
      </p:sp>
    </p:spTree>
    <p:extLst>
      <p:ext uri="{BB962C8B-B14F-4D97-AF65-F5344CB8AC3E}">
        <p14:creationId xmlns:p14="http://schemas.microsoft.com/office/powerpoint/2010/main" val="252883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3F969-B76F-4056-B05A-AE5E693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Video Interpolation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982613-F61C-4D17-97D2-D64496F8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High-frame rate videos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temporally coherent content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view transition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Acquiring such videos leads to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power consumption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storage requirement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interpolation compromises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acquiring cost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25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CBF715-B9FB-49CD-8BF3-56A353A2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Interpolated Video by Our Method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Soccer">
            <a:hlinkClick r:id="" action="ppaction://media"/>
            <a:extLst>
              <a:ext uri="{FF2B5EF4-FFF2-40B4-BE49-F238E27FC236}">
                <a16:creationId xmlns:a16="http://schemas.microsoft.com/office/drawing/2014/main" id="{D217FAA8-6F4F-425C-B53C-30954DB5A2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2072" y="1852921"/>
            <a:ext cx="3867856" cy="4351338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F313A19A-42A1-4DC8-A52C-5558A28CA122}"/>
              </a:ext>
            </a:extLst>
          </p:cNvPr>
          <p:cNvGrpSpPr/>
          <p:nvPr/>
        </p:nvGrpSpPr>
        <p:grpSpPr>
          <a:xfrm>
            <a:off x="1980692" y="2633722"/>
            <a:ext cx="2181380" cy="2735143"/>
            <a:chOff x="1914746" y="2586675"/>
            <a:chExt cx="2181380" cy="2735143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BCBA255-6D6F-43F3-8CB8-0B46413F2AC9}"/>
                </a:ext>
              </a:extLst>
            </p:cNvPr>
            <p:cNvSpPr txBox="1"/>
            <p:nvPr/>
          </p:nvSpPr>
          <p:spPr>
            <a:xfrm>
              <a:off x="1935886" y="2586675"/>
              <a:ext cx="21602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b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Video</a:t>
              </a:r>
              <a:endParaRPr lang="zh-TW" alt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F27CF60-62A1-435B-A5D6-81D73E587D94}"/>
                </a:ext>
              </a:extLst>
            </p:cNvPr>
            <p:cNvSpPr txBox="1"/>
            <p:nvPr/>
          </p:nvSpPr>
          <p:spPr>
            <a:xfrm>
              <a:off x="1914746" y="4890931"/>
              <a:ext cx="21602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8X</a:t>
              </a:r>
              <a:r>
                <a:rPr lang="en-US" altLang="zh-TW" sz="22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200" b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</a:t>
              </a:r>
              <a:endParaRPr lang="zh-TW" alt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D9856F-E6EA-4FBF-B1D9-2594F3226D2E}"/>
              </a:ext>
            </a:extLst>
          </p:cNvPr>
          <p:cNvSpPr txBox="1"/>
          <p:nvPr/>
        </p:nvSpPr>
        <p:spPr>
          <a:xfrm>
            <a:off x="7348686" y="6211669"/>
            <a:ext cx="484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from “The Slow Mo Guys”: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https://www.youtube.com/watch?v=XjwO9InuFJk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9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41214-D007-4EFB-92D3-D8F0B47F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08487D-70D8-4FF6-BBF5-018AB4A7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frame interpolation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(non deep learning based) methods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methods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optical flow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intermediate frame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5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41214-D007-4EFB-92D3-D8F0B47F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08487D-70D8-4FF6-BBF5-018AB4A7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frame interpolation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(non deep learning based) methods</a:t>
            </a:r>
          </a:p>
          <a:p>
            <a:pPr lvl="2"/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motion correspondences -&gt; optical flow </a:t>
            </a:r>
          </a:p>
          <a:p>
            <a:pPr lvl="2"/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complex objective function</a:t>
            </a:r>
          </a:p>
          <a:p>
            <a:pPr lvl="2"/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✗  time-consuming</a:t>
            </a:r>
          </a:p>
          <a:p>
            <a:pPr lvl="2"/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✗  computationally expensive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methods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optical flow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intermediate frame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4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41214-D007-4EFB-92D3-D8F0B47F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08487D-70D8-4FF6-BBF5-018AB4A7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frame interpolation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(non deep learning based) methods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methods</a:t>
            </a:r>
          </a:p>
          <a:p>
            <a:pPr marL="1304158" lvl="5" indent="-312998">
              <a:spcBef>
                <a:spcPts val="703"/>
              </a:spcBef>
              <a:buSzPct val="100000"/>
              <a:defRPr sz="3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 optical flow based on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FlowNet</a:t>
            </a:r>
            <a:endParaRPr lang="en-US" altLang="zh-TW" sz="2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04158" lvl="5" indent="-312998">
              <a:spcBef>
                <a:spcPts val="703"/>
              </a:spcBef>
              <a:buSzPct val="100000"/>
              <a:buFont typeface="Arial" charset="0"/>
              <a:buChar char="•"/>
              <a:defRPr sz="3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✗</a:t>
            </a:r>
            <a:r>
              <a:rPr lang="en-US" altLang="zh-TW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 to get the supervised data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E35905F-9D45-40D9-AB0A-C3F806D90952}"/>
              </a:ext>
            </a:extLst>
          </p:cNvPr>
          <p:cNvGrpSpPr/>
          <p:nvPr/>
        </p:nvGrpSpPr>
        <p:grpSpPr>
          <a:xfrm>
            <a:off x="4251037" y="4001294"/>
            <a:ext cx="3689925" cy="2384713"/>
            <a:chOff x="4251037" y="4001294"/>
            <a:chExt cx="3689925" cy="238471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FEB3337-9E12-4F1D-8A3C-3EBC418A3F0E}"/>
                </a:ext>
              </a:extLst>
            </p:cNvPr>
            <p:cNvSpPr/>
            <p:nvPr/>
          </p:nvSpPr>
          <p:spPr>
            <a:xfrm>
              <a:off x="5529943" y="5094514"/>
              <a:ext cx="1426028" cy="4463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asted-image.png" descr="pasted-image.png">
              <a:extLst>
                <a:ext uri="{FF2B5EF4-FFF2-40B4-BE49-F238E27FC236}">
                  <a16:creationId xmlns:a16="http://schemas.microsoft.com/office/drawing/2014/main" id="{EEC2F911-FDBB-449E-A892-86CFCF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1037" y="4001294"/>
              <a:ext cx="3689925" cy="238471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FD9D55-C474-4150-8118-CC34A04C478C}"/>
              </a:ext>
            </a:extLst>
          </p:cNvPr>
          <p:cNvSpPr txBox="1"/>
          <p:nvPr/>
        </p:nvSpPr>
        <p:spPr>
          <a:xfrm>
            <a:off x="5529943" y="6492875"/>
            <a:ext cx="241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Fischer et al. ICCV’15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57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41214-D007-4EFB-92D3-D8F0B47F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08487D-70D8-4FF6-BBF5-018AB4A7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frame interpolation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(non deep learning based) methods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methods</a:t>
            </a:r>
          </a:p>
          <a:p>
            <a:pPr marL="1304158" lvl="5" indent="-312998">
              <a:spcBef>
                <a:spcPts val="703"/>
              </a:spcBef>
              <a:buSzPct val="100000"/>
              <a:buFont typeface="Arial" charset="0"/>
              <a:buChar char="•"/>
              <a:defRPr sz="3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 intermediate frame, e.g., </a:t>
            </a: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ea typeface="Helvetica"/>
                <a:cs typeface="Times New Roman" panose="02020603050405020304" pitchFamily="18" charset="0"/>
                <a:sym typeface="Helvetica"/>
              </a:rPr>
              <a:t>Deep Voxel Flow</a:t>
            </a: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(DVF)</a:t>
            </a:r>
          </a:p>
          <a:p>
            <a:pPr marL="1304158" lvl="5" indent="-312998">
              <a:spcBef>
                <a:spcPts val="703"/>
              </a:spcBef>
              <a:buSzPct val="100000"/>
              <a:buFont typeface="Arial" charset="0"/>
              <a:buChar char="•"/>
              <a:defRPr sz="3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 No need for hand-crafted features</a:t>
            </a:r>
          </a:p>
          <a:p>
            <a:pPr marL="1304158" lvl="5" indent="-312998">
              <a:spcBef>
                <a:spcPts val="703"/>
              </a:spcBef>
              <a:buSzPct val="100000"/>
              <a:buFont typeface="Arial" charset="0"/>
              <a:buChar char="•"/>
              <a:defRPr sz="3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 More efficient and pleasing results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EAC496-2FF0-4A94-9F5B-388A7E51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248" y="4459188"/>
            <a:ext cx="6669503" cy="2016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CC545CF-531C-4403-AB34-B232E295655F}"/>
              </a:ext>
            </a:extLst>
          </p:cNvPr>
          <p:cNvSpPr txBox="1"/>
          <p:nvPr/>
        </p:nvSpPr>
        <p:spPr>
          <a:xfrm>
            <a:off x="7270511" y="647518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 et al. ICCV’17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667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81068D-4148-4374-9EC7-7092410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Methods for Intermediate Frame Prediction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6B6EB8-CD1A-45B9-948B-6D9633A5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problems: </a:t>
            </a:r>
            <a:r>
              <a:rPr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over-smoothed results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20CBAAC-E13E-4B63-A5B5-103B2E55C8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00" y="2529000"/>
            <a:ext cx="2400000" cy="18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21412FD-F6DB-415D-A609-B58CD15FCA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0" y="2529000"/>
            <a:ext cx="24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062FA3B-8EDB-4A80-8DE1-6D2AD83352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2529000"/>
            <a:ext cx="24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670A905-1A8E-4BA0-87D7-102D192CD649}"/>
                  </a:ext>
                </a:extLst>
              </p:cNvPr>
              <p:cNvSpPr txBox="1"/>
              <p:nvPr/>
            </p:nvSpPr>
            <p:spPr>
              <a:xfrm>
                <a:off x="2749311" y="4325437"/>
                <a:ext cx="23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670A905-1A8E-4BA0-87D7-102D192C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11" y="4325437"/>
                <a:ext cx="239681" cy="276999"/>
              </a:xfrm>
              <a:prstGeom prst="rect">
                <a:avLst/>
              </a:prstGeom>
              <a:blipFill>
                <a:blip r:embed="rId7"/>
                <a:stretch>
                  <a:fillRect l="-20513" r="-10256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787710-A038-4267-8FCC-3D2E9106C6EC}"/>
                  </a:ext>
                </a:extLst>
              </p:cNvPr>
              <p:cNvSpPr txBox="1"/>
              <p:nvPr/>
            </p:nvSpPr>
            <p:spPr>
              <a:xfrm>
                <a:off x="5978211" y="4325437"/>
                <a:ext cx="234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787710-A038-4267-8FCC-3D2E9106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11" y="4325437"/>
                <a:ext cx="234360" cy="276999"/>
              </a:xfrm>
              <a:prstGeom prst="rect">
                <a:avLst/>
              </a:prstGeom>
              <a:blipFill>
                <a:blip r:embed="rId8"/>
                <a:stretch>
                  <a:fillRect l="-23684" r="-7895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43F8AF9-260C-43EF-BB46-15E3872F5019}"/>
                  </a:ext>
                </a:extLst>
              </p:cNvPr>
              <p:cNvSpPr txBox="1"/>
              <p:nvPr/>
            </p:nvSpPr>
            <p:spPr>
              <a:xfrm>
                <a:off x="9201084" y="4325437"/>
                <a:ext cx="23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43F8AF9-260C-43EF-BB46-15E3872F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084" y="4325437"/>
                <a:ext cx="239681" cy="276999"/>
              </a:xfrm>
              <a:prstGeom prst="rect">
                <a:avLst/>
              </a:prstGeom>
              <a:blipFill>
                <a:blip r:embed="rId9"/>
                <a:stretch>
                  <a:fillRect l="-20000" r="-7500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FD48A636-518E-4722-9392-CA7CE6101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24" y="2525437"/>
            <a:ext cx="24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BF7AA0-E4A6-4613-A00F-EDD5270170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0" y="2526345"/>
            <a:ext cx="24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EB6682A-F1FE-4849-82B9-9823ECEB66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2525437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7543</TotalTime>
  <Words>2076</Words>
  <Application>Microsoft Office PowerPoint</Application>
  <PresentationFormat>寬螢幕</PresentationFormat>
  <Paragraphs>274</Paragraphs>
  <Slides>26</Slides>
  <Notes>26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Deep Video Frame Interpolation using Cyclic Frame Generation</vt:lpstr>
      <vt:lpstr>Video Frame Interpolation</vt:lpstr>
      <vt:lpstr>Why Video Interpolation</vt:lpstr>
      <vt:lpstr>An Interpolated Video by Our Method</vt:lpstr>
      <vt:lpstr>Related Work</vt:lpstr>
      <vt:lpstr>Related Work</vt:lpstr>
      <vt:lpstr>Related Work</vt:lpstr>
      <vt:lpstr>Related Work</vt:lpstr>
      <vt:lpstr>CNN-based Methods for Intermediate Frame Prediction</vt:lpstr>
      <vt:lpstr>CNN-based Methods for Intermediate Frame Prediction</vt:lpstr>
      <vt:lpstr>CNN-based Methods for Intermediate Frame Prediction</vt:lpstr>
      <vt:lpstr>CNN-based Methods for Intermediate Frame Prediction</vt:lpstr>
      <vt:lpstr>Our idea: Enforcing cycle consistency</vt:lpstr>
      <vt:lpstr>A two-stage training procedure</vt:lpstr>
      <vt:lpstr>A two-stage training procedure</vt:lpstr>
      <vt:lpstr>A two-stage training procedure</vt:lpstr>
      <vt:lpstr>PowerPoint 簡報</vt:lpstr>
      <vt:lpstr>Network architecture</vt:lpstr>
      <vt:lpstr>Network architecture</vt:lpstr>
      <vt:lpstr>Experimental results: Ablation studies on UCF dataset</vt:lpstr>
      <vt:lpstr>Experimental results: Ablation studies on UCF dataset</vt:lpstr>
      <vt:lpstr>Experimental results: Ablation studies on UCF dataset</vt:lpstr>
      <vt:lpstr>Experimental results: Comparison with SoTA</vt:lpstr>
      <vt:lpstr>Experimental results: Demo videos</vt:lpstr>
      <vt:lpstr>Conclusions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Video Frame Interpolation using Cyclic Frame Generation</dc:title>
  <dc:creator>育綸 劉</dc:creator>
  <cp:lastModifiedBy>育綸 劉</cp:lastModifiedBy>
  <cp:revision>191</cp:revision>
  <dcterms:created xsi:type="dcterms:W3CDTF">2018-11-04T15:15:10Z</dcterms:created>
  <dcterms:modified xsi:type="dcterms:W3CDTF">2019-06-30T10:48:48Z</dcterms:modified>
</cp:coreProperties>
</file>